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3" r:id="rId2"/>
    <p:sldId id="272" r:id="rId3"/>
    <p:sldId id="297" r:id="rId4"/>
    <p:sldId id="354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63FF"/>
    <a:srgbClr val="72D54A"/>
    <a:srgbClr val="469DC5"/>
    <a:srgbClr val="65FF00"/>
    <a:srgbClr val="BA0000"/>
    <a:srgbClr val="C2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D9CE9-213E-40A9-AB63-8C288B7B0F3C}" type="datetimeFigureOut">
              <a:rPr lang="en-BE" smtClean="0"/>
              <a:t>04/06/2018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DB675-20F9-4BF9-BB27-1E6DC723FD18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7565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E08EC-10A1-4916-87D9-D15210E17D9F}" type="datetimeFigureOut">
              <a:rPr lang="en-BE" smtClean="0"/>
              <a:t>04/06/2018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C4437-C49A-4C36-B76E-366A2D479863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16478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F7BE-6073-485F-884A-68B8B11AC603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6A78-6AF9-412C-AE9C-E98B1C607C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62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F7BE-6073-485F-884A-68B8B11AC603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6A78-6AF9-412C-AE9C-E98B1C607C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82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F7BE-6073-485F-884A-68B8B11AC603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6A78-6AF9-412C-AE9C-E98B1C607C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90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83424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F7BE-6073-485F-884A-68B8B11AC603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6A78-6AF9-412C-AE9C-E98B1C607C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F7BE-6073-485F-884A-68B8B11AC603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6A78-6AF9-412C-AE9C-E98B1C607C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17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F7BE-6073-485F-884A-68B8B11AC603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6A78-6AF9-412C-AE9C-E98B1C607C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63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F7BE-6073-485F-884A-68B8B11AC603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6A78-6AF9-412C-AE9C-E98B1C607C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364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F7BE-6073-485F-884A-68B8B11AC603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6A78-6AF9-412C-AE9C-E98B1C607C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625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F7BE-6073-485F-884A-68B8B11AC603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6A78-6AF9-412C-AE9C-E98B1C607C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60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F7BE-6073-485F-884A-68B8B11AC603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6A78-6AF9-412C-AE9C-E98B1C607C2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31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F7BE-6073-485F-884A-68B8B11AC603}" type="datetimeFigureOut">
              <a:rPr lang="es-ES" smtClean="0"/>
              <a:t>04/06/2018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46A78-6AF9-412C-AE9C-E98B1C607C25}" type="slidenum">
              <a:rPr lang="es-ES" smtClean="0"/>
              <a:t>‹#›</a:t>
            </a:fld>
            <a:endParaRPr lang="es-E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212268" cy="6172201"/>
          </a:xfrm>
          <a:prstGeom prst="rect">
            <a:avLst/>
          </a:prstGeom>
          <a:solidFill>
            <a:srgbClr val="72D5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8" name="Marcador de contenido 2"/>
          <p:cNvSpPr txBox="1">
            <a:spLocks/>
          </p:cNvSpPr>
          <p:nvPr userDrawn="1"/>
        </p:nvSpPr>
        <p:spPr>
          <a:xfrm>
            <a:off x="212268" y="6397624"/>
            <a:ext cx="5216982" cy="3787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smtClean="0">
                <a:latin typeface="Qanelas Medium" pitchFamily="50" charset="0"/>
                <a:cs typeface="EDP Preon Bold"/>
              </a:rPr>
              <a:t>SO</a:t>
            </a:r>
            <a:r>
              <a:rPr lang="en-US" sz="1500" baseline="0" smtClean="0">
                <a:latin typeface="Qanelas Medium" pitchFamily="50" charset="0"/>
                <a:cs typeface="EDP Preon Bold"/>
              </a:rPr>
              <a:t> ESC 12 June 2018</a:t>
            </a:r>
            <a:endParaRPr lang="en-US" sz="1500" dirty="0">
              <a:latin typeface="Qanelas Medium" pitchFamily="50" charset="0"/>
              <a:cs typeface="EDP Preon Bold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5956540"/>
            <a:ext cx="212268" cy="215660"/>
          </a:xfrm>
          <a:prstGeom prst="rect">
            <a:avLst/>
          </a:prstGeom>
          <a:solidFill>
            <a:srgbClr val="2C6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2C63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02" r="11470" b="9380"/>
          <a:stretch/>
        </p:blipFill>
        <p:spPr>
          <a:xfrm>
            <a:off x="9886447" y="5982418"/>
            <a:ext cx="2276785" cy="81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7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72" y="1303560"/>
            <a:ext cx="4757197" cy="183152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4665" y="346982"/>
            <a:ext cx="10581686" cy="4815163"/>
          </a:xfrm>
        </p:spPr>
        <p:txBody>
          <a:bodyPr>
            <a:noAutofit/>
          </a:bodyPr>
          <a:lstStyle/>
          <a:p>
            <a:r>
              <a:rPr lang="de-DE" b="1" dirty="0" smtClean="0">
                <a:latin typeface="EDP Preon Regular"/>
                <a:cs typeface="EDP Preon Regular"/>
              </a:rPr>
              <a:t> </a:t>
            </a:r>
            <a:r>
              <a:rPr lang="de-DE" sz="4000" b="1" dirty="0" smtClean="0">
                <a:latin typeface="EDP Preon Regular"/>
                <a:cs typeface="EDP Preon Regular"/>
              </a:rPr>
              <a:t/>
            </a:r>
            <a:br>
              <a:rPr lang="de-DE" sz="4000" b="1" dirty="0" smtClean="0">
                <a:latin typeface="EDP Preon Regular"/>
                <a:cs typeface="EDP Preon Regular"/>
              </a:rPr>
            </a:br>
            <a:r>
              <a:rPr lang="de-DE" sz="4000" b="1">
                <a:latin typeface="EDP Preon Regular"/>
                <a:cs typeface="EDP Preon Regular"/>
              </a:rPr>
              <a:t/>
            </a:r>
            <a:br>
              <a:rPr lang="de-DE" sz="4000" b="1">
                <a:latin typeface="EDP Preon Regular"/>
                <a:cs typeface="EDP Preon Regular"/>
              </a:rPr>
            </a:br>
            <a:r>
              <a:rPr lang="en-US" sz="4000">
                <a:latin typeface="+mn-lt"/>
                <a:cs typeface="Arial" panose="020B0604020202020204" pitchFamily="34" charset="0"/>
              </a:rPr>
              <a:t>Critical aspects in the </a:t>
            </a:r>
            <a:r>
              <a:rPr lang="en-US" sz="4000" smtClean="0">
                <a:latin typeface="+mn-lt"/>
                <a:cs typeface="Arial" panose="020B0604020202020204" pitchFamily="34" charset="0"/>
              </a:rPr>
              <a:t/>
            </a:r>
            <a:br>
              <a:rPr lang="en-US" sz="4000" smtClean="0">
                <a:latin typeface="+mn-lt"/>
                <a:cs typeface="Arial" panose="020B0604020202020204" pitchFamily="34" charset="0"/>
              </a:rPr>
            </a:br>
            <a:r>
              <a:rPr lang="en-US" sz="4000" smtClean="0">
                <a:latin typeface="+mn-lt"/>
                <a:cs typeface="Arial" panose="020B0604020202020204" pitchFamily="34" charset="0"/>
              </a:rPr>
              <a:t>current </a:t>
            </a:r>
            <a:r>
              <a:rPr lang="en-US" sz="4000">
                <a:latin typeface="+mn-lt"/>
                <a:cs typeface="Arial" panose="020B0604020202020204" pitchFamily="34" charset="0"/>
              </a:rPr>
              <a:t>CSAM-proposal of </a:t>
            </a:r>
            <a:r>
              <a:rPr lang="en-US" sz="4000" smtClean="0">
                <a:latin typeface="+mn-lt"/>
                <a:cs typeface="Arial" panose="020B0604020202020204" pitchFamily="34" charset="0"/>
              </a:rPr>
              <a:t>ENTSO-E</a:t>
            </a:r>
            <a:endParaRPr lang="es-ES" sz="4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28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4629" y="346982"/>
            <a:ext cx="4758871" cy="750661"/>
          </a:xfrm>
        </p:spPr>
        <p:txBody>
          <a:bodyPr>
            <a:normAutofit/>
          </a:bodyPr>
          <a:lstStyle/>
          <a:p>
            <a:r>
              <a:rPr lang="de-DE" sz="2500" dirty="0">
                <a:solidFill>
                  <a:srgbClr val="2C63FF"/>
                </a:solidFill>
                <a:latin typeface="+mn-lt"/>
                <a:cs typeface="EDP Preon Regular"/>
              </a:rPr>
              <a:t>INTRODUCTION</a:t>
            </a:r>
            <a:endParaRPr lang="es-ES" sz="2500" dirty="0">
              <a:solidFill>
                <a:srgbClr val="2C63FF"/>
              </a:solidFill>
              <a:latin typeface="+mn-lt"/>
              <a:cs typeface="EDP Preon Regular"/>
            </a:endParaRPr>
          </a:p>
        </p:txBody>
      </p:sp>
      <p:sp>
        <p:nvSpPr>
          <p:cNvPr id="7" name="Marcador de texto vertical 2"/>
          <p:cNvSpPr>
            <a:spLocks noGrp="1"/>
          </p:cNvSpPr>
          <p:nvPr>
            <p:ph idx="4294967295"/>
          </p:nvPr>
        </p:nvSpPr>
        <p:spPr>
          <a:xfrm>
            <a:off x="840870" y="1114384"/>
            <a:ext cx="9024901" cy="3121186"/>
          </a:xfrm>
        </p:spPr>
        <p:txBody>
          <a:bodyPr vert="horz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+mj-lt"/>
              </a:rPr>
              <a:t>The all TSOs’ proposals for methodologies for </a:t>
            </a:r>
            <a:r>
              <a:rPr lang="en-US" sz="1800" dirty="0" smtClean="0">
                <a:latin typeface="+mj-lt"/>
              </a:rPr>
              <a:t>coordinating </a:t>
            </a:r>
            <a:r>
              <a:rPr lang="en-US" sz="1800" dirty="0">
                <a:latin typeface="+mj-lt"/>
              </a:rPr>
              <a:t>operational security analysis and for </a:t>
            </a:r>
            <a:r>
              <a:rPr lang="en-US" sz="1800" dirty="0" smtClean="0">
                <a:latin typeface="+mj-lt"/>
              </a:rPr>
              <a:t>assessing </a:t>
            </a:r>
            <a:r>
              <a:rPr lang="en-US" sz="1800" dirty="0">
                <a:latin typeface="+mj-lt"/>
              </a:rPr>
              <a:t>the relevance </a:t>
            </a:r>
            <a:r>
              <a:rPr lang="en-US" sz="1800" dirty="0" smtClean="0">
                <a:latin typeface="+mj-lt"/>
              </a:rPr>
              <a:t>of assets </a:t>
            </a:r>
            <a:r>
              <a:rPr lang="en-US" sz="1800" dirty="0">
                <a:latin typeface="+mj-lt"/>
              </a:rPr>
              <a:t>for outage </a:t>
            </a:r>
            <a:r>
              <a:rPr lang="en-US" sz="1800" dirty="0" smtClean="0">
                <a:latin typeface="+mj-lt"/>
              </a:rPr>
              <a:t>coordination </a:t>
            </a:r>
            <a:r>
              <a:rPr lang="en-US" sz="1800" dirty="0">
                <a:latin typeface="+mj-lt"/>
              </a:rPr>
              <a:t>were published for public stakeholder </a:t>
            </a:r>
            <a:r>
              <a:rPr lang="en-US" sz="1800" dirty="0" smtClean="0">
                <a:latin typeface="+mj-lt"/>
              </a:rPr>
              <a:t>consultation </a:t>
            </a:r>
            <a:r>
              <a:rPr lang="en-US" sz="1800" dirty="0">
                <a:latin typeface="+mj-lt"/>
              </a:rPr>
              <a:t>on 26 February 2018.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 smtClean="0">
                <a:latin typeface="+mj-lt"/>
              </a:rPr>
              <a:t>The methodologies were </a:t>
            </a:r>
            <a:r>
              <a:rPr lang="en-US" sz="1800" dirty="0">
                <a:latin typeface="+mj-lt"/>
              </a:rPr>
              <a:t>developed in accordance with the </a:t>
            </a:r>
            <a:r>
              <a:rPr lang="en-US" sz="1800" dirty="0" smtClean="0">
                <a:latin typeface="+mj-lt"/>
              </a:rPr>
              <a:t>Commission </a:t>
            </a:r>
            <a:r>
              <a:rPr lang="en-US" sz="1800" dirty="0">
                <a:latin typeface="+mj-lt"/>
              </a:rPr>
              <a:t>Regulation (EU) 2017/1485 (System </a:t>
            </a:r>
            <a:r>
              <a:rPr lang="en-US" sz="1800" dirty="0" smtClean="0">
                <a:latin typeface="+mj-lt"/>
              </a:rPr>
              <a:t>Operation </a:t>
            </a:r>
            <a:r>
              <a:rPr lang="en-US" sz="1800" dirty="0">
                <a:latin typeface="+mj-lt"/>
              </a:rPr>
              <a:t>Guideline). </a:t>
            </a:r>
            <a:endParaRPr lang="en-US" sz="1800" dirty="0" smtClean="0"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800" dirty="0"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latin typeface="+mj-lt"/>
              </a:rPr>
              <a:t>Eurelectric response was submitted in </a:t>
            </a:r>
            <a:r>
              <a:rPr lang="en-US" sz="1800">
                <a:latin typeface="+mj-lt"/>
              </a:rPr>
              <a:t>April </a:t>
            </a:r>
            <a:r>
              <a:rPr lang="en-US" sz="1800" smtClean="0">
                <a:latin typeface="+mj-lt"/>
              </a:rPr>
              <a:t>2018. </a:t>
            </a:r>
            <a:endParaRPr lang="en-US" sz="1800" dirty="0" smtClean="0"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800" b="1" dirty="0" smtClean="0">
                <a:solidFill>
                  <a:srgbClr val="2C63FF"/>
                </a:solidFill>
                <a:latin typeface="+mj-lt"/>
              </a:rPr>
              <a:t>Eurelectric DSOs </a:t>
            </a:r>
            <a:r>
              <a:rPr lang="en-US" sz="1800" b="1" dirty="0">
                <a:solidFill>
                  <a:srgbClr val="2C63FF"/>
                </a:solidFill>
                <a:latin typeface="+mj-lt"/>
              </a:rPr>
              <a:t>see four critical aspects regarding the current consulted CSAM-Proposal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8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56540"/>
            <a:ext cx="212268" cy="215660"/>
          </a:xfrm>
          <a:prstGeom prst="rect">
            <a:avLst/>
          </a:prstGeom>
          <a:solidFill>
            <a:srgbClr val="2C6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2C6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62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82911" y="142993"/>
            <a:ext cx="11174773" cy="7506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>
                <a:latin typeface="+mn-lt"/>
                <a:cs typeface="EDP Preon Regular"/>
              </a:rPr>
              <a:t>Critical aspects in the current CSAM-proposal of </a:t>
            </a:r>
            <a:r>
              <a:rPr lang="en-US" sz="3200" smtClean="0">
                <a:latin typeface="+mn-lt"/>
                <a:cs typeface="EDP Preon Regular"/>
              </a:rPr>
              <a:t>ENTSO-E (1-2/4)</a:t>
            </a:r>
            <a:endParaRPr lang="es-ES" sz="3200" dirty="0">
              <a:latin typeface="+mn-lt"/>
              <a:cs typeface="EDP Preon Regular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56540"/>
            <a:ext cx="212268" cy="215660"/>
          </a:xfrm>
          <a:prstGeom prst="rect">
            <a:avLst/>
          </a:prstGeom>
          <a:solidFill>
            <a:srgbClr val="2C6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2C63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2912" y="1137499"/>
            <a:ext cx="11174773" cy="2733056"/>
          </a:xfrm>
          <a:prstGeom prst="rect">
            <a:avLst/>
          </a:prstGeom>
          <a:ln>
            <a:solidFill>
              <a:srgbClr val="2C63FF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000" b="1">
                <a:solidFill>
                  <a:srgbClr val="2C63FF"/>
                </a:solidFill>
                <a:cs typeface="Arial" pitchFamily="34" charset="0"/>
              </a:rPr>
              <a:t>Requirements on </a:t>
            </a:r>
            <a:r>
              <a:rPr lang="en-GB" sz="2000" b="1" smtClean="0">
                <a:solidFill>
                  <a:srgbClr val="2C63FF"/>
                </a:solidFill>
                <a:cs typeface="Arial" pitchFamily="34" charset="0"/>
              </a:rPr>
              <a:t>CGM</a:t>
            </a:r>
          </a:p>
          <a:p>
            <a:pPr lvl="0">
              <a:spcBef>
                <a:spcPct val="20000"/>
              </a:spcBef>
            </a:pPr>
            <a:endParaRPr lang="en-GB" sz="900" b="1">
              <a:solidFill>
                <a:srgbClr val="2C63FF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>
                <a:solidFill>
                  <a:prstClr val="black"/>
                </a:solidFill>
              </a:rPr>
              <a:t>CSAM includes additional requirements on the Common Grid Model (CGM),  </a:t>
            </a:r>
            <a:br>
              <a:rPr lang="en-GB" sz="1600">
                <a:solidFill>
                  <a:prstClr val="black"/>
                </a:solidFill>
              </a:rPr>
            </a:br>
            <a:r>
              <a:rPr lang="en-GB" sz="1600">
                <a:solidFill>
                  <a:prstClr val="black"/>
                </a:solidFill>
              </a:rPr>
              <a:t>e.g. Article </a:t>
            </a:r>
            <a:r>
              <a:rPr lang="en-GB" sz="1600" smtClean="0">
                <a:solidFill>
                  <a:prstClr val="black"/>
                </a:solidFill>
              </a:rPr>
              <a:t>3.</a:t>
            </a:r>
            <a:endParaRPr lang="en-GB" sz="1600">
              <a:solidFill>
                <a:prstClr val="black"/>
              </a:solidFill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>
                <a:solidFill>
                  <a:prstClr val="black"/>
                </a:solidFill>
              </a:rPr>
              <a:t>But the CGM is defined referring to Article 67 to 70 SO GL  in the Common Grid Model Methodology (CGMM</a:t>
            </a:r>
            <a:r>
              <a:rPr lang="en-GB" sz="1600" smtClean="0">
                <a:solidFill>
                  <a:prstClr val="black"/>
                </a:solidFill>
              </a:rPr>
              <a:t>).</a:t>
            </a:r>
            <a:endParaRPr lang="en-GB" sz="1600">
              <a:solidFill>
                <a:prstClr val="black"/>
              </a:solidFill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DE" sz="1600">
                <a:solidFill>
                  <a:prstClr val="black"/>
                </a:solidFill>
              </a:rPr>
              <a:t>Further </a:t>
            </a:r>
            <a:r>
              <a:rPr lang="en-GB" sz="1600">
                <a:solidFill>
                  <a:prstClr val="black"/>
                </a:solidFill>
              </a:rPr>
              <a:t>definitions</a:t>
            </a:r>
            <a:r>
              <a:rPr lang="de-DE" sz="1600">
                <a:solidFill>
                  <a:prstClr val="black"/>
                </a:solidFill>
              </a:rPr>
              <a:t> </a:t>
            </a:r>
            <a:r>
              <a:rPr lang="en-GB" sz="1600">
                <a:solidFill>
                  <a:prstClr val="black"/>
                </a:solidFill>
              </a:rPr>
              <a:t>and requirements in other methodologies leads to a huge loss of </a:t>
            </a:r>
            <a:r>
              <a:rPr lang="en-GB" sz="1600" smtClean="0">
                <a:solidFill>
                  <a:prstClr val="black"/>
                </a:solidFill>
              </a:rPr>
              <a:t>transparency.</a:t>
            </a:r>
            <a:endParaRPr lang="en-GB" sz="160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b="1">
                <a:solidFill>
                  <a:prstClr val="black"/>
                </a:solidFill>
              </a:rPr>
              <a:t>All definitions and requirements on Data for the CGM should be included in the CGMM and are not part of the </a:t>
            </a:r>
            <a:r>
              <a:rPr lang="en-GB" b="1" smtClean="0">
                <a:solidFill>
                  <a:prstClr val="black"/>
                </a:solidFill>
              </a:rPr>
              <a:t>CSAM.</a:t>
            </a:r>
            <a:endParaRPr lang="en-GB" b="1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b="1">
                <a:solidFill>
                  <a:prstClr val="black"/>
                </a:solidFill>
              </a:rPr>
              <a:t>Is there a revision process for CGMM?</a:t>
            </a:r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2912" y="4095584"/>
            <a:ext cx="11174773" cy="1785104"/>
          </a:xfrm>
          <a:prstGeom prst="rect">
            <a:avLst/>
          </a:prstGeom>
          <a:ln>
            <a:solidFill>
              <a:srgbClr val="2C63FF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000" b="1">
                <a:solidFill>
                  <a:srgbClr val="2C63FF"/>
                </a:solidFill>
                <a:cs typeface="Arial" pitchFamily="34" charset="0"/>
              </a:rPr>
              <a:t>Data requirements for dynamic simulations and voltage influence </a:t>
            </a:r>
            <a:r>
              <a:rPr lang="en-GB" sz="2000" b="1" smtClean="0">
                <a:solidFill>
                  <a:srgbClr val="2C63FF"/>
                </a:solidFill>
                <a:cs typeface="Arial" pitchFamily="34" charset="0"/>
              </a:rPr>
              <a:t>factors</a:t>
            </a:r>
          </a:p>
          <a:p>
            <a:pPr lvl="0">
              <a:spcBef>
                <a:spcPct val="20000"/>
              </a:spcBef>
            </a:pPr>
            <a:endParaRPr lang="en-GB" sz="900" b="1">
              <a:solidFill>
                <a:srgbClr val="2C63FF"/>
              </a:solidFill>
              <a:cs typeface="Arial" pitchFamily="34" charset="0"/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>
                <a:solidFill>
                  <a:prstClr val="black"/>
                </a:solidFill>
              </a:rPr>
              <a:t>There is no detailed specification of the need of dynamic simulations/voltage influence factors and or what they should be </a:t>
            </a:r>
            <a:r>
              <a:rPr lang="en-GB" sz="1600" smtClean="0">
                <a:solidFill>
                  <a:prstClr val="black"/>
                </a:solidFill>
              </a:rPr>
              <a:t>used.</a:t>
            </a:r>
            <a:endParaRPr lang="en-GB" sz="1600">
              <a:solidFill>
                <a:prstClr val="black"/>
              </a:solidFill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>
                <a:solidFill>
                  <a:prstClr val="black"/>
                </a:solidFill>
              </a:rPr>
              <a:t>Precise requirements on the data specification are </a:t>
            </a:r>
            <a:r>
              <a:rPr lang="en-GB" sz="1600" smtClean="0">
                <a:solidFill>
                  <a:prstClr val="black"/>
                </a:solidFill>
              </a:rPr>
              <a:t>missed.</a:t>
            </a:r>
            <a:endParaRPr lang="en-GB" sz="160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b="1">
                <a:solidFill>
                  <a:prstClr val="black"/>
                </a:solidFill>
                <a:sym typeface="Wingdings" panose="05000000000000000000" pitchFamily="2" charset="2"/>
              </a:rPr>
              <a:t>There is a need for a concrete justification for which </a:t>
            </a:r>
            <a:r>
              <a:rPr lang="en-GB" b="1" smtClean="0">
                <a:solidFill>
                  <a:prstClr val="black"/>
                </a:solidFill>
                <a:sym typeface="Wingdings" panose="05000000000000000000" pitchFamily="2" charset="2"/>
              </a:rPr>
              <a:t>circumstances </a:t>
            </a:r>
            <a:r>
              <a:rPr lang="en-GB" b="1">
                <a:solidFill>
                  <a:prstClr val="black"/>
                </a:solidFill>
                <a:sym typeface="Wingdings" panose="05000000000000000000" pitchFamily="2" charset="2"/>
              </a:rPr>
              <a:t>simulations and voltage influence factors are used and which data is </a:t>
            </a:r>
            <a:r>
              <a:rPr lang="en-GB" b="1" smtClean="0">
                <a:solidFill>
                  <a:prstClr val="black"/>
                </a:solidFill>
                <a:sym typeface="Wingdings" panose="05000000000000000000" pitchFamily="2" charset="2"/>
              </a:rPr>
              <a:t>needed.</a:t>
            </a:r>
            <a:endParaRPr lang="en-GB" b="1" dirty="0">
              <a:solidFill>
                <a:prstClr val="black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9188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956540"/>
            <a:ext cx="212268" cy="215660"/>
          </a:xfrm>
          <a:prstGeom prst="rect">
            <a:avLst/>
          </a:prstGeom>
          <a:solidFill>
            <a:srgbClr val="2C6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2C63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2912" y="974804"/>
            <a:ext cx="11174773" cy="2070310"/>
          </a:xfrm>
          <a:prstGeom prst="rect">
            <a:avLst/>
          </a:prstGeom>
          <a:ln>
            <a:solidFill>
              <a:srgbClr val="2C63FF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rgbClr val="2C63FF"/>
                </a:solidFill>
                <a:cs typeface="Arial" pitchFamily="34" charset="0"/>
              </a:rPr>
              <a:t>Determination of the Observability Area (OA</a:t>
            </a:r>
            <a:r>
              <a:rPr lang="en-US" sz="2000" b="1" smtClean="0">
                <a:solidFill>
                  <a:srgbClr val="2C63FF"/>
                </a:solidFill>
                <a:cs typeface="Arial" pitchFamily="34" charset="0"/>
              </a:rPr>
              <a:t>)</a:t>
            </a:r>
          </a:p>
          <a:p>
            <a:pPr>
              <a:spcBef>
                <a:spcPct val="20000"/>
              </a:spcBef>
            </a:pPr>
            <a:endParaRPr lang="en-US" sz="900" b="1">
              <a:solidFill>
                <a:srgbClr val="2C63FF"/>
              </a:solidFill>
              <a:cs typeface="Arial" pitchFamily="34" charset="0"/>
            </a:endParaRPr>
          </a:p>
          <a:p>
            <a:pPr marL="285750" indent="-285750">
              <a:spcBef>
                <a:spcPts val="368"/>
              </a:spcBef>
              <a:buFont typeface="Arial" panose="020B0604020202020204" pitchFamily="34" charset="0"/>
              <a:buChar char="•"/>
            </a:pPr>
            <a:r>
              <a:rPr lang="en-US" sz="1600" smtClean="0">
                <a:solidFill>
                  <a:prstClr val="black"/>
                </a:solidFill>
              </a:rPr>
              <a:t>Calculation </a:t>
            </a:r>
            <a:r>
              <a:rPr lang="en-US" sz="1600">
                <a:solidFill>
                  <a:prstClr val="black"/>
                </a:solidFill>
              </a:rPr>
              <a:t>of influence factors is based on a n-2-outage assumption for taking into account (planned) </a:t>
            </a:r>
            <a:r>
              <a:rPr lang="en-US" sz="1600" smtClean="0">
                <a:solidFill>
                  <a:prstClr val="black"/>
                </a:solidFill>
              </a:rPr>
              <a:t>outages.</a:t>
            </a:r>
            <a:endParaRPr lang="en-US" sz="1600">
              <a:solidFill>
                <a:prstClr val="black"/>
              </a:solidFill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1600">
                <a:solidFill>
                  <a:prstClr val="black"/>
                </a:solidFill>
              </a:rPr>
              <a:t>Such unavailability and the follow-up remedial actions should be already kept in mind before the influence factors and the Observability Area are </a:t>
            </a:r>
            <a:r>
              <a:rPr lang="en-US" sz="1600" smtClean="0">
                <a:solidFill>
                  <a:prstClr val="black"/>
                </a:solidFill>
              </a:rPr>
              <a:t>calculated.</a:t>
            </a:r>
            <a:endParaRPr lang="en-US" sz="160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US" b="1">
                <a:solidFill>
                  <a:prstClr val="black"/>
                </a:solidFill>
              </a:rPr>
              <a:t>To apply n-2 is not </a:t>
            </a:r>
            <a:r>
              <a:rPr lang="en-US" b="1" smtClean="0">
                <a:solidFill>
                  <a:prstClr val="black"/>
                </a:solidFill>
              </a:rPr>
              <a:t>appropriate. The OA is </a:t>
            </a:r>
            <a:r>
              <a:rPr lang="en-US" b="1">
                <a:solidFill>
                  <a:prstClr val="black"/>
                </a:solidFill>
              </a:rPr>
              <a:t>increased unnecessarily </a:t>
            </a:r>
            <a:r>
              <a:rPr lang="en-US" b="1" smtClean="0">
                <a:solidFill>
                  <a:prstClr val="black"/>
                </a:solidFill>
              </a:rPr>
              <a:t>leading </a:t>
            </a:r>
            <a:r>
              <a:rPr lang="en-US" b="1">
                <a:solidFill>
                  <a:prstClr val="black"/>
                </a:solidFill>
              </a:rPr>
              <a:t>to higher costs in total. </a:t>
            </a:r>
            <a:endParaRPr lang="en-US" b="1" smtClean="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US" b="1" smtClean="0">
                <a:solidFill>
                  <a:prstClr val="black"/>
                </a:solidFill>
              </a:rPr>
              <a:t>A </a:t>
            </a:r>
            <a:r>
              <a:rPr lang="en-US" b="1">
                <a:solidFill>
                  <a:prstClr val="black"/>
                </a:solidFill>
              </a:rPr>
              <a:t>reconsideration of the calculation method is </a:t>
            </a:r>
            <a:r>
              <a:rPr lang="en-US" b="1" smtClean="0">
                <a:solidFill>
                  <a:prstClr val="black"/>
                </a:solidFill>
              </a:rPr>
              <a:t>necessary.</a:t>
            </a:r>
            <a:endParaRPr lang="en-US" b="1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2912" y="3248474"/>
            <a:ext cx="11174772" cy="2698175"/>
          </a:xfrm>
          <a:prstGeom prst="rect">
            <a:avLst/>
          </a:prstGeom>
          <a:ln>
            <a:solidFill>
              <a:srgbClr val="2C63FF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000" b="1">
                <a:solidFill>
                  <a:srgbClr val="2C63FF"/>
                </a:solidFill>
                <a:cs typeface="Arial" pitchFamily="34" charset="0"/>
              </a:rPr>
              <a:t>Coordination-process between TSO and DSO </a:t>
            </a:r>
            <a:r>
              <a:rPr lang="en-GB" sz="2000" b="1" smtClean="0">
                <a:solidFill>
                  <a:srgbClr val="2C63FF"/>
                </a:solidFill>
                <a:cs typeface="Arial" pitchFamily="34" charset="0"/>
              </a:rPr>
              <a:t>for </a:t>
            </a:r>
            <a:r>
              <a:rPr lang="en-GB" sz="2000" b="1">
                <a:solidFill>
                  <a:srgbClr val="2C63FF"/>
                </a:solidFill>
                <a:cs typeface="Arial" pitchFamily="34" charset="0"/>
              </a:rPr>
              <a:t>determining the Observability </a:t>
            </a:r>
            <a:r>
              <a:rPr lang="en-GB" sz="2000" b="1" smtClean="0">
                <a:solidFill>
                  <a:srgbClr val="2C63FF"/>
                </a:solidFill>
                <a:cs typeface="Arial" pitchFamily="34" charset="0"/>
              </a:rPr>
              <a:t>Area</a:t>
            </a:r>
          </a:p>
          <a:p>
            <a:pPr lvl="0">
              <a:spcBef>
                <a:spcPct val="20000"/>
              </a:spcBef>
            </a:pPr>
            <a:endParaRPr lang="en-GB" sz="900" b="1">
              <a:solidFill>
                <a:srgbClr val="2C63FF"/>
              </a:solidFill>
              <a:cs typeface="Arial" pitchFamily="34" charset="0"/>
            </a:endParaRPr>
          </a:p>
          <a:p>
            <a:pPr marL="285750" indent="-285750">
              <a:spcBef>
                <a:spcPts val="368"/>
              </a:spcBef>
              <a:buFont typeface="Arial" panose="020B0604020202020204" pitchFamily="34" charset="0"/>
              <a:buChar char="•"/>
            </a:pPr>
            <a:r>
              <a:rPr lang="en-GB" sz="1600">
                <a:solidFill>
                  <a:prstClr val="black"/>
                </a:solidFill>
              </a:rPr>
              <a:t>TSOs would have to do the calculations as they are required to determine the observability area by Article 43 (1</a:t>
            </a:r>
            <a:r>
              <a:rPr lang="en-GB" sz="1600" smtClean="0">
                <a:solidFill>
                  <a:prstClr val="black"/>
                </a:solidFill>
              </a:rPr>
              <a:t>).</a:t>
            </a:r>
            <a:endParaRPr lang="en-GB" sz="1600">
              <a:solidFill>
                <a:prstClr val="black"/>
              </a:solidFill>
            </a:endParaRPr>
          </a:p>
          <a:p>
            <a:pPr marL="28575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>
                <a:solidFill>
                  <a:prstClr val="black"/>
                </a:solidFill>
              </a:rPr>
              <a:t>The proposed provision of a complete model or data </a:t>
            </a:r>
            <a:r>
              <a:rPr lang="en-GB" sz="1600">
                <a:solidFill>
                  <a:prstClr val="black"/>
                </a:solidFill>
                <a:sym typeface="Wingdings" panose="05000000000000000000" pitchFamily="2" charset="2"/>
              </a:rPr>
              <a:t>leads to cost-intensive processes with high effort and new risks in </a:t>
            </a:r>
            <a:r>
              <a:rPr lang="en-GB" sz="1600" smtClean="0">
                <a:solidFill>
                  <a:prstClr val="black"/>
                </a:solidFill>
                <a:sym typeface="Wingdings" panose="05000000000000000000" pitchFamily="2" charset="2"/>
              </a:rPr>
              <a:t>cybersecurity.</a:t>
            </a:r>
            <a:endParaRPr lang="en-GB" sz="160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1600">
                <a:solidFill>
                  <a:prstClr val="black"/>
                </a:solidFill>
              </a:rPr>
              <a:t>TSO has the final say if there is a disagreement about the necessary </a:t>
            </a:r>
            <a:r>
              <a:rPr lang="en-GB" sz="1600" smtClean="0">
                <a:solidFill>
                  <a:prstClr val="black"/>
                </a:solidFill>
              </a:rPr>
              <a:t>data/OA.</a:t>
            </a:r>
            <a:endParaRPr lang="en-GB" sz="1600">
              <a:solidFill>
                <a:prstClr val="black"/>
              </a:solidFill>
            </a:endParaRPr>
          </a:p>
          <a:p>
            <a:pPr>
              <a:spcBef>
                <a:spcPct val="20000"/>
              </a:spcBef>
            </a:pPr>
            <a:r>
              <a:rPr lang="en-GB" b="1">
                <a:solidFill>
                  <a:prstClr val="black"/>
                </a:solidFill>
                <a:sym typeface="Wingdings" panose="05000000000000000000" pitchFamily="2" charset="2"/>
              </a:rPr>
              <a:t>That all </a:t>
            </a:r>
            <a:r>
              <a:rPr lang="en-GB" b="1">
                <a:solidFill>
                  <a:prstClr val="black"/>
                </a:solidFill>
              </a:rPr>
              <a:t>is unacceptable for </a:t>
            </a:r>
            <a:r>
              <a:rPr lang="en-GB" b="1" smtClean="0">
                <a:solidFill>
                  <a:prstClr val="black"/>
                </a:solidFill>
              </a:rPr>
              <a:t>DSOs;</a:t>
            </a:r>
            <a:r>
              <a:rPr lang="en-GB" b="1" smtClean="0">
                <a:solidFill>
                  <a:prstClr val="black"/>
                </a:solidFill>
                <a:sym typeface="Wingdings" panose="05000000000000000000" pitchFamily="2" charset="2"/>
              </a:rPr>
              <a:t> coordination </a:t>
            </a:r>
            <a:r>
              <a:rPr lang="en-GB" b="1">
                <a:solidFill>
                  <a:prstClr val="black"/>
                </a:solidFill>
                <a:sym typeface="Wingdings" panose="05000000000000000000" pitchFamily="2" charset="2"/>
              </a:rPr>
              <a:t>is urgently </a:t>
            </a:r>
            <a:r>
              <a:rPr lang="en-GB" b="1" smtClean="0">
                <a:solidFill>
                  <a:prstClr val="black"/>
                </a:solidFill>
                <a:sym typeface="Wingdings" panose="05000000000000000000" pitchFamily="2" charset="2"/>
              </a:rPr>
              <a:t>needed.</a:t>
            </a:r>
            <a:endParaRPr lang="en-GB" b="1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>
              <a:spcBef>
                <a:spcPct val="20000"/>
              </a:spcBef>
            </a:pPr>
            <a:r>
              <a:rPr lang="en-GB" b="1">
                <a:solidFill>
                  <a:prstClr val="black"/>
                </a:solidFill>
                <a:sym typeface="Wingdings" panose="05000000000000000000" pitchFamily="2" charset="2"/>
              </a:rPr>
              <a:t>It should be allowed to use influence factors provided by DSOs (or any other provider) to determine their </a:t>
            </a:r>
            <a:r>
              <a:rPr lang="en-GB" b="1" smtClean="0">
                <a:solidFill>
                  <a:prstClr val="black"/>
                </a:solidFill>
                <a:sym typeface="Wingdings" panose="05000000000000000000" pitchFamily="2" charset="2"/>
              </a:rPr>
              <a:t>OA.</a:t>
            </a:r>
            <a:endParaRPr lang="en-GB" b="1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>
              <a:spcBef>
                <a:spcPct val="20000"/>
              </a:spcBef>
            </a:pPr>
            <a:r>
              <a:rPr lang="en-GB" b="1">
                <a:solidFill>
                  <a:prstClr val="black"/>
                </a:solidFill>
                <a:sym typeface="Wingdings" panose="05000000000000000000" pitchFamily="2" charset="2"/>
              </a:rPr>
              <a:t>On the basis of synergetic affects this leads to lower costs in </a:t>
            </a:r>
            <a:r>
              <a:rPr lang="en-GB" b="1" smtClean="0">
                <a:solidFill>
                  <a:prstClr val="black"/>
                </a:solidFill>
                <a:sym typeface="Wingdings" panose="05000000000000000000" pitchFamily="2" charset="2"/>
              </a:rPr>
              <a:t>total.</a:t>
            </a:r>
            <a:endParaRPr lang="en-GB" b="1" dirty="0">
              <a:solidFill>
                <a:prstClr val="black"/>
              </a:solidFill>
              <a:sym typeface="Wingdings" panose="05000000000000000000" pitchFamily="2" charset="2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382911" y="142993"/>
            <a:ext cx="11174773" cy="7506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>
                <a:latin typeface="+mn-lt"/>
                <a:cs typeface="EDP Preon Regular"/>
              </a:rPr>
              <a:t>Critical aspects in the current CSAM-proposal of </a:t>
            </a:r>
            <a:r>
              <a:rPr lang="en-US" sz="3200" smtClean="0">
                <a:latin typeface="+mn-lt"/>
                <a:cs typeface="EDP Preon Regular"/>
              </a:rPr>
              <a:t>ENTSO-E (3-4/4)</a:t>
            </a:r>
            <a:endParaRPr lang="es-ES" sz="3200" dirty="0">
              <a:latin typeface="+mn-lt"/>
              <a:cs typeface="EDP Preon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20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DFD41AEF010449D0D055600B60DC5" ma:contentTypeVersion="1" ma:contentTypeDescription="Create a new document." ma:contentTypeScope="" ma:versionID="ab17d639920f984dd42d7e31c47c4d9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6306148d0f7b992e79f2d9b1f249a81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30F7DF5-FCEC-470C-88BD-4A7F2DC542AE}"/>
</file>

<file path=customXml/itemProps2.xml><?xml version="1.0" encoding="utf-8"?>
<ds:datastoreItem xmlns:ds="http://schemas.openxmlformats.org/officeDocument/2006/customXml" ds:itemID="{502DED6C-2CD5-4E4F-8DC5-D8D64B84ECDF}"/>
</file>

<file path=customXml/itemProps3.xml><?xml version="1.0" encoding="utf-8"?>
<ds:datastoreItem xmlns:ds="http://schemas.openxmlformats.org/officeDocument/2006/customXml" ds:itemID="{4B388988-B17E-4B6C-91E2-91251FFCD964}"/>
</file>

<file path=docProps/app.xml><?xml version="1.0" encoding="utf-8"?>
<Properties xmlns="http://schemas.openxmlformats.org/officeDocument/2006/extended-properties" xmlns:vt="http://schemas.openxmlformats.org/officeDocument/2006/docPropsVTypes">
  <Template>eurelectric-template-simple</Template>
  <TotalTime>30</TotalTime>
  <Words>369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EDP Preon Bold</vt:lpstr>
      <vt:lpstr>EDP Preon Regular</vt:lpstr>
      <vt:lpstr>Qanelas Medium</vt:lpstr>
      <vt:lpstr>Wingdings</vt:lpstr>
      <vt:lpstr>Office Theme</vt:lpstr>
      <vt:lpstr>   Critical aspects in the  current CSAM-proposal of ENTSO-E</vt:lpstr>
      <vt:lpstr>INTRODUCTION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Sanni AUMALA</dc:creator>
  <cp:lastModifiedBy>Sanni AUMALA</cp:lastModifiedBy>
  <cp:revision>13</cp:revision>
  <dcterms:created xsi:type="dcterms:W3CDTF">2018-06-04T08:10:24Z</dcterms:created>
  <dcterms:modified xsi:type="dcterms:W3CDTF">2018-06-04T14:46:32Z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0x01010059DDFD41AEF010449D0D055600B60DC5</vt:lpwstr>
  </property>
</Properties>
</file>