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7"/>
  </p:notesMasterIdLst>
  <p:handoutMasterIdLst>
    <p:handoutMasterId r:id="rId8"/>
  </p:handoutMasterIdLst>
  <p:sldIdLst>
    <p:sldId id="256" r:id="rId4"/>
    <p:sldId id="277" r:id="rId5"/>
    <p:sldId id="278" r:id="rId6"/>
  </p:sldIdLst>
  <p:sldSz cx="10287000" cy="6858000" type="35mm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ynke Willemse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9" y="14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50678-9925-4673-A248-C9402547DEE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E3F86-4D97-401A-BC8F-79B18A69B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3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CDAB-FA26-4FEC-9A35-1B097D8D90AC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746125"/>
            <a:ext cx="5589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5AD82-FA70-4D86-B42F-3AB736B4E5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20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11188" y="746125"/>
            <a:ext cx="55895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2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fr-F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30"/>
            <a:ext cx="874395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58076" y="274641"/>
            <a:ext cx="2314575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1" y="274641"/>
            <a:ext cx="6772275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31"/>
          <p:cNvGrpSpPr>
            <a:grpSpLocks noChangeAspect="1"/>
          </p:cNvGrpSpPr>
          <p:nvPr userDrawn="1"/>
        </p:nvGrpSpPr>
        <p:grpSpPr>
          <a:xfrm>
            <a:off x="3604332" y="1111847"/>
            <a:ext cx="6115078" cy="4551779"/>
            <a:chOff x="1090612" y="6556457"/>
            <a:chExt cx="7272765" cy="6234211"/>
          </a:xfrm>
          <a:solidFill>
            <a:srgbClr val="D9D9D9">
              <a:alpha val="14902"/>
            </a:srgbClr>
          </a:solidFill>
        </p:grpSpPr>
        <p:sp>
          <p:nvSpPr>
            <p:cNvPr id="24" name="Freeform 24"/>
            <p:cNvSpPr>
              <a:spLocks noChangeAspect="1"/>
            </p:cNvSpPr>
            <p:nvPr/>
          </p:nvSpPr>
          <p:spPr bwMode="gray">
            <a:xfrm>
              <a:off x="3681495" y="7373561"/>
              <a:ext cx="1262319" cy="1445069"/>
            </a:xfrm>
            <a:custGeom>
              <a:avLst/>
              <a:gdLst>
                <a:gd name="T0" fmla="*/ 118 w 342"/>
                <a:gd name="T1" fmla="*/ 291 h 382"/>
                <a:gd name="T2" fmla="*/ 48 w 342"/>
                <a:gd name="T3" fmla="*/ 319 h 382"/>
                <a:gd name="T4" fmla="*/ 0 w 342"/>
                <a:gd name="T5" fmla="*/ 291 h 382"/>
                <a:gd name="T6" fmla="*/ 27 w 342"/>
                <a:gd name="T7" fmla="*/ 268 h 382"/>
                <a:gd name="T8" fmla="*/ 51 w 342"/>
                <a:gd name="T9" fmla="*/ 268 h 382"/>
                <a:gd name="T10" fmla="*/ 120 w 342"/>
                <a:gd name="T11" fmla="*/ 238 h 382"/>
                <a:gd name="T12" fmla="*/ 83 w 342"/>
                <a:gd name="T13" fmla="*/ 236 h 382"/>
                <a:gd name="T14" fmla="*/ 76 w 342"/>
                <a:gd name="T15" fmla="*/ 247 h 382"/>
                <a:gd name="T16" fmla="*/ 46 w 342"/>
                <a:gd name="T17" fmla="*/ 254 h 382"/>
                <a:gd name="T18" fmla="*/ 46 w 342"/>
                <a:gd name="T19" fmla="*/ 245 h 382"/>
                <a:gd name="T20" fmla="*/ 76 w 342"/>
                <a:gd name="T21" fmla="*/ 206 h 382"/>
                <a:gd name="T22" fmla="*/ 116 w 342"/>
                <a:gd name="T23" fmla="*/ 146 h 382"/>
                <a:gd name="T24" fmla="*/ 118 w 342"/>
                <a:gd name="T25" fmla="*/ 79 h 382"/>
                <a:gd name="T26" fmla="*/ 155 w 342"/>
                <a:gd name="T27" fmla="*/ 72 h 382"/>
                <a:gd name="T28" fmla="*/ 178 w 342"/>
                <a:gd name="T29" fmla="*/ 92 h 382"/>
                <a:gd name="T30" fmla="*/ 162 w 342"/>
                <a:gd name="T31" fmla="*/ 111 h 382"/>
                <a:gd name="T32" fmla="*/ 169 w 342"/>
                <a:gd name="T33" fmla="*/ 129 h 382"/>
                <a:gd name="T34" fmla="*/ 197 w 342"/>
                <a:gd name="T35" fmla="*/ 122 h 382"/>
                <a:gd name="T36" fmla="*/ 197 w 342"/>
                <a:gd name="T37" fmla="*/ 90 h 382"/>
                <a:gd name="T38" fmla="*/ 183 w 342"/>
                <a:gd name="T39" fmla="*/ 79 h 382"/>
                <a:gd name="T40" fmla="*/ 199 w 342"/>
                <a:gd name="T41" fmla="*/ 28 h 382"/>
                <a:gd name="T42" fmla="*/ 272 w 342"/>
                <a:gd name="T43" fmla="*/ 0 h 382"/>
                <a:gd name="T44" fmla="*/ 305 w 342"/>
                <a:gd name="T45" fmla="*/ 1 h 382"/>
                <a:gd name="T46" fmla="*/ 342 w 342"/>
                <a:gd name="T47" fmla="*/ 33 h 382"/>
                <a:gd name="T48" fmla="*/ 325 w 342"/>
                <a:gd name="T49" fmla="*/ 162 h 382"/>
                <a:gd name="T50" fmla="*/ 258 w 342"/>
                <a:gd name="T51" fmla="*/ 218 h 382"/>
                <a:gd name="T52" fmla="*/ 258 w 342"/>
                <a:gd name="T53" fmla="*/ 298 h 382"/>
                <a:gd name="T54" fmla="*/ 241 w 342"/>
                <a:gd name="T55" fmla="*/ 337 h 382"/>
                <a:gd name="T56" fmla="*/ 258 w 342"/>
                <a:gd name="T57" fmla="*/ 382 h 382"/>
                <a:gd name="T58" fmla="*/ 206 w 342"/>
                <a:gd name="T59" fmla="*/ 361 h 382"/>
                <a:gd name="T60" fmla="*/ 223 w 342"/>
                <a:gd name="T61" fmla="*/ 305 h 382"/>
                <a:gd name="T62" fmla="*/ 118 w 342"/>
                <a:gd name="T63" fmla="*/ 291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2" h="382">
                  <a:moveTo>
                    <a:pt x="118" y="291"/>
                  </a:moveTo>
                  <a:lnTo>
                    <a:pt x="48" y="319"/>
                  </a:lnTo>
                  <a:lnTo>
                    <a:pt x="0" y="291"/>
                  </a:lnTo>
                  <a:lnTo>
                    <a:pt x="27" y="268"/>
                  </a:lnTo>
                  <a:lnTo>
                    <a:pt x="51" y="268"/>
                  </a:lnTo>
                  <a:lnTo>
                    <a:pt x="120" y="238"/>
                  </a:lnTo>
                  <a:lnTo>
                    <a:pt x="83" y="236"/>
                  </a:lnTo>
                  <a:lnTo>
                    <a:pt x="76" y="247"/>
                  </a:lnTo>
                  <a:lnTo>
                    <a:pt x="46" y="254"/>
                  </a:lnTo>
                  <a:lnTo>
                    <a:pt x="46" y="245"/>
                  </a:lnTo>
                  <a:lnTo>
                    <a:pt x="76" y="206"/>
                  </a:lnTo>
                  <a:lnTo>
                    <a:pt x="116" y="146"/>
                  </a:lnTo>
                  <a:lnTo>
                    <a:pt x="118" y="79"/>
                  </a:lnTo>
                  <a:lnTo>
                    <a:pt x="155" y="72"/>
                  </a:lnTo>
                  <a:lnTo>
                    <a:pt x="178" y="92"/>
                  </a:lnTo>
                  <a:lnTo>
                    <a:pt x="162" y="111"/>
                  </a:lnTo>
                  <a:lnTo>
                    <a:pt x="169" y="129"/>
                  </a:lnTo>
                  <a:lnTo>
                    <a:pt x="197" y="122"/>
                  </a:lnTo>
                  <a:lnTo>
                    <a:pt x="197" y="90"/>
                  </a:lnTo>
                  <a:lnTo>
                    <a:pt x="183" y="79"/>
                  </a:lnTo>
                  <a:lnTo>
                    <a:pt x="199" y="28"/>
                  </a:lnTo>
                  <a:lnTo>
                    <a:pt x="272" y="0"/>
                  </a:lnTo>
                  <a:lnTo>
                    <a:pt x="305" y="1"/>
                  </a:lnTo>
                  <a:lnTo>
                    <a:pt x="342" y="33"/>
                  </a:lnTo>
                  <a:lnTo>
                    <a:pt x="325" y="162"/>
                  </a:lnTo>
                  <a:lnTo>
                    <a:pt x="258" y="218"/>
                  </a:lnTo>
                  <a:lnTo>
                    <a:pt x="258" y="298"/>
                  </a:lnTo>
                  <a:lnTo>
                    <a:pt x="241" y="337"/>
                  </a:lnTo>
                  <a:lnTo>
                    <a:pt x="258" y="382"/>
                  </a:lnTo>
                  <a:lnTo>
                    <a:pt x="206" y="361"/>
                  </a:lnTo>
                  <a:lnTo>
                    <a:pt x="223" y="305"/>
                  </a:lnTo>
                  <a:lnTo>
                    <a:pt x="118" y="29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5" name="Freeform 25"/>
            <p:cNvSpPr>
              <a:spLocks noChangeAspect="1"/>
            </p:cNvSpPr>
            <p:nvPr/>
          </p:nvSpPr>
          <p:spPr bwMode="gray">
            <a:xfrm>
              <a:off x="4520585" y="9053165"/>
              <a:ext cx="180332" cy="378287"/>
            </a:xfrm>
            <a:custGeom>
              <a:avLst/>
              <a:gdLst>
                <a:gd name="T0" fmla="*/ 31 w 49"/>
                <a:gd name="T1" fmla="*/ 0 h 102"/>
                <a:gd name="T2" fmla="*/ 49 w 49"/>
                <a:gd name="T3" fmla="*/ 67 h 102"/>
                <a:gd name="T4" fmla="*/ 42 w 49"/>
                <a:gd name="T5" fmla="*/ 102 h 102"/>
                <a:gd name="T6" fmla="*/ 0 w 49"/>
                <a:gd name="T7" fmla="*/ 95 h 102"/>
                <a:gd name="T8" fmla="*/ 3 w 49"/>
                <a:gd name="T9" fmla="*/ 46 h 102"/>
                <a:gd name="T10" fmla="*/ 31 w 49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102">
                  <a:moveTo>
                    <a:pt x="31" y="0"/>
                  </a:moveTo>
                  <a:lnTo>
                    <a:pt x="49" y="67"/>
                  </a:lnTo>
                  <a:lnTo>
                    <a:pt x="42" y="102"/>
                  </a:lnTo>
                  <a:lnTo>
                    <a:pt x="0" y="95"/>
                  </a:lnTo>
                  <a:lnTo>
                    <a:pt x="3" y="46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6" name="Freeform 26"/>
            <p:cNvSpPr>
              <a:spLocks noChangeAspect="1"/>
            </p:cNvSpPr>
            <p:nvPr/>
          </p:nvSpPr>
          <p:spPr bwMode="gray">
            <a:xfrm>
              <a:off x="1090612" y="8652180"/>
              <a:ext cx="4173377" cy="4138488"/>
            </a:xfrm>
            <a:custGeom>
              <a:avLst/>
              <a:gdLst>
                <a:gd name="T0" fmla="*/ 1106 w 1134"/>
                <a:gd name="T1" fmla="*/ 906 h 1094"/>
                <a:gd name="T2" fmla="*/ 1075 w 1134"/>
                <a:gd name="T3" fmla="*/ 910 h 1094"/>
                <a:gd name="T4" fmla="*/ 1062 w 1134"/>
                <a:gd name="T5" fmla="*/ 950 h 1094"/>
                <a:gd name="T6" fmla="*/ 858 w 1134"/>
                <a:gd name="T7" fmla="*/ 973 h 1094"/>
                <a:gd name="T8" fmla="*/ 770 w 1134"/>
                <a:gd name="T9" fmla="*/ 960 h 1094"/>
                <a:gd name="T10" fmla="*/ 691 w 1134"/>
                <a:gd name="T11" fmla="*/ 1082 h 1094"/>
                <a:gd name="T12" fmla="*/ 581 w 1134"/>
                <a:gd name="T13" fmla="*/ 1082 h 1094"/>
                <a:gd name="T14" fmla="*/ 561 w 1134"/>
                <a:gd name="T15" fmla="*/ 1055 h 1094"/>
                <a:gd name="T16" fmla="*/ 528 w 1134"/>
                <a:gd name="T17" fmla="*/ 1049 h 1094"/>
                <a:gd name="T18" fmla="*/ 471 w 1134"/>
                <a:gd name="T19" fmla="*/ 1056 h 1094"/>
                <a:gd name="T20" fmla="*/ 271 w 1134"/>
                <a:gd name="T21" fmla="*/ 978 h 1094"/>
                <a:gd name="T22" fmla="*/ 328 w 1134"/>
                <a:gd name="T23" fmla="*/ 699 h 1094"/>
                <a:gd name="T24" fmla="*/ 323 w 1134"/>
                <a:gd name="T25" fmla="*/ 636 h 1094"/>
                <a:gd name="T26" fmla="*/ 255 w 1134"/>
                <a:gd name="T27" fmla="*/ 510 h 1094"/>
                <a:gd name="T28" fmla="*/ 75 w 1134"/>
                <a:gd name="T29" fmla="*/ 426 h 1094"/>
                <a:gd name="T30" fmla="*/ 0 w 1134"/>
                <a:gd name="T31" fmla="*/ 358 h 1094"/>
                <a:gd name="T32" fmla="*/ 151 w 1134"/>
                <a:gd name="T33" fmla="*/ 307 h 1094"/>
                <a:gd name="T34" fmla="*/ 252 w 1134"/>
                <a:gd name="T35" fmla="*/ 321 h 1094"/>
                <a:gd name="T36" fmla="*/ 243 w 1134"/>
                <a:gd name="T37" fmla="*/ 192 h 1094"/>
                <a:gd name="T38" fmla="*/ 318 w 1134"/>
                <a:gd name="T39" fmla="*/ 226 h 1094"/>
                <a:gd name="T40" fmla="*/ 437 w 1134"/>
                <a:gd name="T41" fmla="*/ 210 h 1094"/>
                <a:gd name="T42" fmla="*/ 446 w 1134"/>
                <a:gd name="T43" fmla="*/ 173 h 1094"/>
                <a:gd name="T44" fmla="*/ 557 w 1134"/>
                <a:gd name="T45" fmla="*/ 26 h 1094"/>
                <a:gd name="T46" fmla="*/ 661 w 1134"/>
                <a:gd name="T47" fmla="*/ 43 h 1094"/>
                <a:gd name="T48" fmla="*/ 805 w 1134"/>
                <a:gd name="T49" fmla="*/ 137 h 1094"/>
                <a:gd name="T50" fmla="*/ 892 w 1134"/>
                <a:gd name="T51" fmla="*/ 196 h 1094"/>
                <a:gd name="T52" fmla="*/ 973 w 1134"/>
                <a:gd name="T53" fmla="*/ 207 h 1094"/>
                <a:gd name="T54" fmla="*/ 1092 w 1134"/>
                <a:gd name="T55" fmla="*/ 319 h 1094"/>
                <a:gd name="T56" fmla="*/ 959 w 1134"/>
                <a:gd name="T57" fmla="*/ 588 h 1094"/>
                <a:gd name="T58" fmla="*/ 983 w 1134"/>
                <a:gd name="T59" fmla="*/ 620 h 1094"/>
                <a:gd name="T60" fmla="*/ 1039 w 1134"/>
                <a:gd name="T61" fmla="*/ 648 h 1094"/>
                <a:gd name="T62" fmla="*/ 1032 w 1134"/>
                <a:gd name="T63" fmla="*/ 780 h 1094"/>
                <a:gd name="T64" fmla="*/ 1089 w 1134"/>
                <a:gd name="T65" fmla="*/ 875 h 10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34" h="1094">
                  <a:moveTo>
                    <a:pt x="1089" y="875"/>
                  </a:moveTo>
                  <a:lnTo>
                    <a:pt x="1106" y="906"/>
                  </a:lnTo>
                  <a:lnTo>
                    <a:pt x="1097" y="928"/>
                  </a:lnTo>
                  <a:lnTo>
                    <a:pt x="1075" y="910"/>
                  </a:lnTo>
                  <a:lnTo>
                    <a:pt x="1050" y="928"/>
                  </a:lnTo>
                  <a:lnTo>
                    <a:pt x="1062" y="950"/>
                  </a:lnTo>
                  <a:lnTo>
                    <a:pt x="963" y="1013"/>
                  </a:lnTo>
                  <a:lnTo>
                    <a:pt x="858" y="973"/>
                  </a:lnTo>
                  <a:lnTo>
                    <a:pt x="832" y="980"/>
                  </a:lnTo>
                  <a:lnTo>
                    <a:pt x="770" y="960"/>
                  </a:lnTo>
                  <a:lnTo>
                    <a:pt x="695" y="1001"/>
                  </a:lnTo>
                  <a:lnTo>
                    <a:pt x="691" y="1082"/>
                  </a:lnTo>
                  <a:lnTo>
                    <a:pt x="633" y="1094"/>
                  </a:lnTo>
                  <a:lnTo>
                    <a:pt x="581" y="1082"/>
                  </a:lnTo>
                  <a:lnTo>
                    <a:pt x="581" y="1065"/>
                  </a:lnTo>
                  <a:lnTo>
                    <a:pt x="561" y="1055"/>
                  </a:lnTo>
                  <a:lnTo>
                    <a:pt x="541" y="1064"/>
                  </a:lnTo>
                  <a:lnTo>
                    <a:pt x="528" y="1049"/>
                  </a:lnTo>
                  <a:lnTo>
                    <a:pt x="492" y="1042"/>
                  </a:lnTo>
                  <a:lnTo>
                    <a:pt x="471" y="1056"/>
                  </a:lnTo>
                  <a:lnTo>
                    <a:pt x="300" y="1010"/>
                  </a:lnTo>
                  <a:lnTo>
                    <a:pt x="271" y="978"/>
                  </a:lnTo>
                  <a:lnTo>
                    <a:pt x="293" y="951"/>
                  </a:lnTo>
                  <a:lnTo>
                    <a:pt x="328" y="699"/>
                  </a:lnTo>
                  <a:lnTo>
                    <a:pt x="339" y="663"/>
                  </a:lnTo>
                  <a:lnTo>
                    <a:pt x="323" y="636"/>
                  </a:lnTo>
                  <a:lnTo>
                    <a:pt x="241" y="557"/>
                  </a:lnTo>
                  <a:lnTo>
                    <a:pt x="255" y="510"/>
                  </a:lnTo>
                  <a:lnTo>
                    <a:pt x="206" y="503"/>
                  </a:lnTo>
                  <a:lnTo>
                    <a:pt x="75" y="426"/>
                  </a:lnTo>
                  <a:lnTo>
                    <a:pt x="33" y="436"/>
                  </a:lnTo>
                  <a:lnTo>
                    <a:pt x="0" y="358"/>
                  </a:lnTo>
                  <a:lnTo>
                    <a:pt x="26" y="328"/>
                  </a:lnTo>
                  <a:lnTo>
                    <a:pt x="151" y="307"/>
                  </a:lnTo>
                  <a:lnTo>
                    <a:pt x="181" y="337"/>
                  </a:lnTo>
                  <a:lnTo>
                    <a:pt x="252" y="321"/>
                  </a:lnTo>
                  <a:lnTo>
                    <a:pt x="293" y="335"/>
                  </a:lnTo>
                  <a:lnTo>
                    <a:pt x="243" y="192"/>
                  </a:lnTo>
                  <a:lnTo>
                    <a:pt x="304" y="187"/>
                  </a:lnTo>
                  <a:lnTo>
                    <a:pt x="318" y="226"/>
                  </a:lnTo>
                  <a:lnTo>
                    <a:pt x="404" y="233"/>
                  </a:lnTo>
                  <a:lnTo>
                    <a:pt x="437" y="210"/>
                  </a:lnTo>
                  <a:lnTo>
                    <a:pt x="427" y="201"/>
                  </a:lnTo>
                  <a:lnTo>
                    <a:pt x="446" y="173"/>
                  </a:lnTo>
                  <a:lnTo>
                    <a:pt x="559" y="109"/>
                  </a:lnTo>
                  <a:lnTo>
                    <a:pt x="557" y="26"/>
                  </a:lnTo>
                  <a:lnTo>
                    <a:pt x="647" y="0"/>
                  </a:lnTo>
                  <a:lnTo>
                    <a:pt x="661" y="43"/>
                  </a:lnTo>
                  <a:lnTo>
                    <a:pt x="749" y="78"/>
                  </a:lnTo>
                  <a:lnTo>
                    <a:pt x="805" y="137"/>
                  </a:lnTo>
                  <a:lnTo>
                    <a:pt x="839" y="130"/>
                  </a:lnTo>
                  <a:lnTo>
                    <a:pt x="892" y="196"/>
                  </a:lnTo>
                  <a:lnTo>
                    <a:pt x="931" y="200"/>
                  </a:lnTo>
                  <a:lnTo>
                    <a:pt x="973" y="207"/>
                  </a:lnTo>
                  <a:lnTo>
                    <a:pt x="1134" y="259"/>
                  </a:lnTo>
                  <a:lnTo>
                    <a:pt x="1092" y="319"/>
                  </a:lnTo>
                  <a:lnTo>
                    <a:pt x="1068" y="462"/>
                  </a:lnTo>
                  <a:lnTo>
                    <a:pt x="959" y="588"/>
                  </a:lnTo>
                  <a:lnTo>
                    <a:pt x="962" y="634"/>
                  </a:lnTo>
                  <a:lnTo>
                    <a:pt x="983" y="620"/>
                  </a:lnTo>
                  <a:lnTo>
                    <a:pt x="1018" y="616"/>
                  </a:lnTo>
                  <a:lnTo>
                    <a:pt x="1039" y="648"/>
                  </a:lnTo>
                  <a:lnTo>
                    <a:pt x="1057" y="731"/>
                  </a:lnTo>
                  <a:lnTo>
                    <a:pt x="1032" y="780"/>
                  </a:lnTo>
                  <a:lnTo>
                    <a:pt x="1047" y="861"/>
                  </a:lnTo>
                  <a:lnTo>
                    <a:pt x="1089" y="875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7" name="Freeform 27"/>
            <p:cNvSpPr>
              <a:spLocks noChangeAspect="1"/>
            </p:cNvSpPr>
            <p:nvPr/>
          </p:nvSpPr>
          <p:spPr bwMode="gray">
            <a:xfrm>
              <a:off x="4568427" y="6556457"/>
              <a:ext cx="2900020" cy="3915293"/>
            </a:xfrm>
            <a:custGeom>
              <a:avLst/>
              <a:gdLst>
                <a:gd name="T0" fmla="*/ 101 w 788"/>
                <a:gd name="T1" fmla="*/ 249 h 1036"/>
                <a:gd name="T2" fmla="*/ 88 w 788"/>
                <a:gd name="T3" fmla="*/ 219 h 1036"/>
                <a:gd name="T4" fmla="*/ 113 w 788"/>
                <a:gd name="T5" fmla="*/ 177 h 1036"/>
                <a:gd name="T6" fmla="*/ 191 w 788"/>
                <a:gd name="T7" fmla="*/ 210 h 1036"/>
                <a:gd name="T8" fmla="*/ 222 w 788"/>
                <a:gd name="T9" fmla="*/ 157 h 1036"/>
                <a:gd name="T10" fmla="*/ 312 w 788"/>
                <a:gd name="T11" fmla="*/ 182 h 1036"/>
                <a:gd name="T12" fmla="*/ 245 w 788"/>
                <a:gd name="T13" fmla="*/ 140 h 1036"/>
                <a:gd name="T14" fmla="*/ 255 w 788"/>
                <a:gd name="T15" fmla="*/ 61 h 1036"/>
                <a:gd name="T16" fmla="*/ 235 w 788"/>
                <a:gd name="T17" fmla="*/ 0 h 1036"/>
                <a:gd name="T18" fmla="*/ 337 w 788"/>
                <a:gd name="T19" fmla="*/ 22 h 1036"/>
                <a:gd name="T20" fmla="*/ 394 w 788"/>
                <a:gd name="T21" fmla="*/ 74 h 1036"/>
                <a:gd name="T22" fmla="*/ 437 w 788"/>
                <a:gd name="T23" fmla="*/ 94 h 1036"/>
                <a:gd name="T24" fmla="*/ 415 w 788"/>
                <a:gd name="T25" fmla="*/ 136 h 1036"/>
                <a:gd name="T26" fmla="*/ 503 w 788"/>
                <a:gd name="T27" fmla="*/ 100 h 1036"/>
                <a:gd name="T28" fmla="*/ 556 w 788"/>
                <a:gd name="T29" fmla="*/ 72 h 1036"/>
                <a:gd name="T30" fmla="*/ 668 w 788"/>
                <a:gd name="T31" fmla="*/ 119 h 1036"/>
                <a:gd name="T32" fmla="*/ 733 w 788"/>
                <a:gd name="T33" fmla="*/ 171 h 1036"/>
                <a:gd name="T34" fmla="*/ 707 w 788"/>
                <a:gd name="T35" fmla="*/ 290 h 1036"/>
                <a:gd name="T36" fmla="*/ 753 w 788"/>
                <a:gd name="T37" fmla="*/ 436 h 1036"/>
                <a:gd name="T38" fmla="*/ 780 w 788"/>
                <a:gd name="T39" fmla="*/ 545 h 1036"/>
                <a:gd name="T40" fmla="*/ 714 w 788"/>
                <a:gd name="T41" fmla="*/ 552 h 1036"/>
                <a:gd name="T42" fmla="*/ 543 w 788"/>
                <a:gd name="T43" fmla="*/ 649 h 1036"/>
                <a:gd name="T44" fmla="*/ 686 w 788"/>
                <a:gd name="T45" fmla="*/ 859 h 1036"/>
                <a:gd name="T46" fmla="*/ 605 w 788"/>
                <a:gd name="T47" fmla="*/ 936 h 1036"/>
                <a:gd name="T48" fmla="*/ 503 w 788"/>
                <a:gd name="T49" fmla="*/ 998 h 1036"/>
                <a:gd name="T50" fmla="*/ 413 w 788"/>
                <a:gd name="T51" fmla="*/ 1015 h 1036"/>
                <a:gd name="T52" fmla="*/ 322 w 788"/>
                <a:gd name="T53" fmla="*/ 1005 h 1036"/>
                <a:gd name="T54" fmla="*/ 123 w 788"/>
                <a:gd name="T55" fmla="*/ 1015 h 1036"/>
                <a:gd name="T56" fmla="*/ 189 w 788"/>
                <a:gd name="T57" fmla="*/ 813 h 1036"/>
                <a:gd name="T58" fmla="*/ 35 w 788"/>
                <a:gd name="T59" fmla="*/ 726 h 1036"/>
                <a:gd name="T60" fmla="*/ 17 w 788"/>
                <a:gd name="T61" fmla="*/ 597 h 1036"/>
                <a:gd name="T62" fmla="*/ 17 w 788"/>
                <a:gd name="T63" fmla="*/ 513 h 1036"/>
                <a:gd name="T64" fmla="*/ 84 w 788"/>
                <a:gd name="T65" fmla="*/ 378 h 10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8" h="1036">
                  <a:moveTo>
                    <a:pt x="84" y="378"/>
                  </a:moveTo>
                  <a:lnTo>
                    <a:pt x="101" y="249"/>
                  </a:lnTo>
                  <a:lnTo>
                    <a:pt x="109" y="227"/>
                  </a:lnTo>
                  <a:lnTo>
                    <a:pt x="88" y="219"/>
                  </a:lnTo>
                  <a:lnTo>
                    <a:pt x="92" y="198"/>
                  </a:lnTo>
                  <a:lnTo>
                    <a:pt x="113" y="177"/>
                  </a:lnTo>
                  <a:lnTo>
                    <a:pt x="178" y="177"/>
                  </a:lnTo>
                  <a:lnTo>
                    <a:pt x="191" y="210"/>
                  </a:lnTo>
                  <a:lnTo>
                    <a:pt x="206" y="208"/>
                  </a:lnTo>
                  <a:lnTo>
                    <a:pt x="222" y="157"/>
                  </a:lnTo>
                  <a:lnTo>
                    <a:pt x="274" y="161"/>
                  </a:lnTo>
                  <a:lnTo>
                    <a:pt x="312" y="182"/>
                  </a:lnTo>
                  <a:lnTo>
                    <a:pt x="302" y="159"/>
                  </a:lnTo>
                  <a:lnTo>
                    <a:pt x="245" y="140"/>
                  </a:lnTo>
                  <a:lnTo>
                    <a:pt x="235" y="72"/>
                  </a:lnTo>
                  <a:lnTo>
                    <a:pt x="255" y="61"/>
                  </a:lnTo>
                  <a:lnTo>
                    <a:pt x="229" y="14"/>
                  </a:lnTo>
                  <a:lnTo>
                    <a:pt x="235" y="0"/>
                  </a:lnTo>
                  <a:lnTo>
                    <a:pt x="306" y="0"/>
                  </a:lnTo>
                  <a:lnTo>
                    <a:pt x="337" y="22"/>
                  </a:lnTo>
                  <a:lnTo>
                    <a:pt x="341" y="49"/>
                  </a:lnTo>
                  <a:lnTo>
                    <a:pt x="394" y="74"/>
                  </a:lnTo>
                  <a:lnTo>
                    <a:pt x="431" y="72"/>
                  </a:lnTo>
                  <a:lnTo>
                    <a:pt x="437" y="94"/>
                  </a:lnTo>
                  <a:lnTo>
                    <a:pt x="407" y="115"/>
                  </a:lnTo>
                  <a:lnTo>
                    <a:pt x="415" y="136"/>
                  </a:lnTo>
                  <a:lnTo>
                    <a:pt x="468" y="129"/>
                  </a:lnTo>
                  <a:lnTo>
                    <a:pt x="503" y="100"/>
                  </a:lnTo>
                  <a:lnTo>
                    <a:pt x="531" y="96"/>
                  </a:lnTo>
                  <a:lnTo>
                    <a:pt x="556" y="72"/>
                  </a:lnTo>
                  <a:lnTo>
                    <a:pt x="606" y="72"/>
                  </a:lnTo>
                  <a:lnTo>
                    <a:pt x="668" y="119"/>
                  </a:lnTo>
                  <a:lnTo>
                    <a:pt x="672" y="143"/>
                  </a:lnTo>
                  <a:lnTo>
                    <a:pt x="733" y="171"/>
                  </a:lnTo>
                  <a:lnTo>
                    <a:pt x="735" y="213"/>
                  </a:lnTo>
                  <a:lnTo>
                    <a:pt x="707" y="290"/>
                  </a:lnTo>
                  <a:lnTo>
                    <a:pt x="742" y="318"/>
                  </a:lnTo>
                  <a:lnTo>
                    <a:pt x="753" y="436"/>
                  </a:lnTo>
                  <a:lnTo>
                    <a:pt x="788" y="524"/>
                  </a:lnTo>
                  <a:lnTo>
                    <a:pt x="780" y="545"/>
                  </a:lnTo>
                  <a:lnTo>
                    <a:pt x="774" y="562"/>
                  </a:lnTo>
                  <a:lnTo>
                    <a:pt x="714" y="552"/>
                  </a:lnTo>
                  <a:lnTo>
                    <a:pt x="633" y="618"/>
                  </a:lnTo>
                  <a:lnTo>
                    <a:pt x="543" y="649"/>
                  </a:lnTo>
                  <a:lnTo>
                    <a:pt x="578" y="754"/>
                  </a:lnTo>
                  <a:lnTo>
                    <a:pt x="686" y="859"/>
                  </a:lnTo>
                  <a:lnTo>
                    <a:pt x="647" y="910"/>
                  </a:lnTo>
                  <a:lnTo>
                    <a:pt x="605" y="936"/>
                  </a:lnTo>
                  <a:lnTo>
                    <a:pt x="616" y="994"/>
                  </a:lnTo>
                  <a:lnTo>
                    <a:pt x="503" y="998"/>
                  </a:lnTo>
                  <a:lnTo>
                    <a:pt x="469" y="1022"/>
                  </a:lnTo>
                  <a:lnTo>
                    <a:pt x="413" y="1015"/>
                  </a:lnTo>
                  <a:lnTo>
                    <a:pt x="385" y="1036"/>
                  </a:lnTo>
                  <a:lnTo>
                    <a:pt x="322" y="1005"/>
                  </a:lnTo>
                  <a:lnTo>
                    <a:pt x="259" y="984"/>
                  </a:lnTo>
                  <a:lnTo>
                    <a:pt x="123" y="1015"/>
                  </a:lnTo>
                  <a:lnTo>
                    <a:pt x="147" y="873"/>
                  </a:lnTo>
                  <a:lnTo>
                    <a:pt x="189" y="813"/>
                  </a:lnTo>
                  <a:lnTo>
                    <a:pt x="28" y="761"/>
                  </a:lnTo>
                  <a:lnTo>
                    <a:pt x="35" y="726"/>
                  </a:lnTo>
                  <a:lnTo>
                    <a:pt x="17" y="659"/>
                  </a:lnTo>
                  <a:lnTo>
                    <a:pt x="17" y="597"/>
                  </a:lnTo>
                  <a:lnTo>
                    <a:pt x="0" y="552"/>
                  </a:lnTo>
                  <a:lnTo>
                    <a:pt x="17" y="513"/>
                  </a:lnTo>
                  <a:lnTo>
                    <a:pt x="17" y="433"/>
                  </a:lnTo>
                  <a:lnTo>
                    <a:pt x="84" y="378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8" name="Freeform 28"/>
            <p:cNvSpPr>
              <a:spLocks noChangeAspect="1"/>
            </p:cNvSpPr>
            <p:nvPr/>
          </p:nvSpPr>
          <p:spPr bwMode="gray">
            <a:xfrm>
              <a:off x="3475402" y="8474382"/>
              <a:ext cx="1159270" cy="934372"/>
            </a:xfrm>
            <a:custGeom>
              <a:avLst/>
              <a:gdLst>
                <a:gd name="T0" fmla="*/ 102 w 315"/>
                <a:gd name="T1" fmla="*/ 126 h 248"/>
                <a:gd name="T2" fmla="*/ 14 w 315"/>
                <a:gd name="T3" fmla="*/ 91 h 248"/>
                <a:gd name="T4" fmla="*/ 0 w 315"/>
                <a:gd name="T5" fmla="*/ 48 h 248"/>
                <a:gd name="T6" fmla="*/ 58 w 315"/>
                <a:gd name="T7" fmla="*/ 0 h 248"/>
                <a:gd name="T8" fmla="*/ 106 w 315"/>
                <a:gd name="T9" fmla="*/ 28 h 248"/>
                <a:gd name="T10" fmla="*/ 176 w 315"/>
                <a:gd name="T11" fmla="*/ 0 h 248"/>
                <a:gd name="T12" fmla="*/ 280 w 315"/>
                <a:gd name="T13" fmla="*/ 14 h 248"/>
                <a:gd name="T14" fmla="*/ 263 w 315"/>
                <a:gd name="T15" fmla="*/ 70 h 248"/>
                <a:gd name="T16" fmla="*/ 315 w 315"/>
                <a:gd name="T17" fmla="*/ 91 h 248"/>
                <a:gd name="T18" fmla="*/ 315 w 315"/>
                <a:gd name="T19" fmla="*/ 153 h 248"/>
                <a:gd name="T20" fmla="*/ 287 w 315"/>
                <a:gd name="T21" fmla="*/ 199 h 248"/>
                <a:gd name="T22" fmla="*/ 284 w 315"/>
                <a:gd name="T23" fmla="*/ 248 h 248"/>
                <a:gd name="T24" fmla="*/ 245 w 315"/>
                <a:gd name="T25" fmla="*/ 244 h 248"/>
                <a:gd name="T26" fmla="*/ 192 w 315"/>
                <a:gd name="T27" fmla="*/ 178 h 248"/>
                <a:gd name="T28" fmla="*/ 158 w 315"/>
                <a:gd name="T29" fmla="*/ 185 h 248"/>
                <a:gd name="T30" fmla="*/ 102 w 315"/>
                <a:gd name="T31" fmla="*/ 126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5" h="248">
                  <a:moveTo>
                    <a:pt x="102" y="126"/>
                  </a:moveTo>
                  <a:lnTo>
                    <a:pt x="14" y="91"/>
                  </a:lnTo>
                  <a:lnTo>
                    <a:pt x="0" y="48"/>
                  </a:lnTo>
                  <a:lnTo>
                    <a:pt x="58" y="0"/>
                  </a:lnTo>
                  <a:lnTo>
                    <a:pt x="106" y="28"/>
                  </a:lnTo>
                  <a:lnTo>
                    <a:pt x="176" y="0"/>
                  </a:lnTo>
                  <a:lnTo>
                    <a:pt x="280" y="14"/>
                  </a:lnTo>
                  <a:lnTo>
                    <a:pt x="263" y="70"/>
                  </a:lnTo>
                  <a:lnTo>
                    <a:pt x="315" y="91"/>
                  </a:lnTo>
                  <a:lnTo>
                    <a:pt x="315" y="153"/>
                  </a:lnTo>
                  <a:lnTo>
                    <a:pt x="287" y="199"/>
                  </a:lnTo>
                  <a:lnTo>
                    <a:pt x="284" y="248"/>
                  </a:lnTo>
                  <a:lnTo>
                    <a:pt x="245" y="244"/>
                  </a:lnTo>
                  <a:lnTo>
                    <a:pt x="192" y="178"/>
                  </a:lnTo>
                  <a:lnTo>
                    <a:pt x="158" y="185"/>
                  </a:lnTo>
                  <a:lnTo>
                    <a:pt x="102" y="126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9" name="Freeform 13" descr="Large checker board"/>
            <p:cNvSpPr>
              <a:spLocks/>
            </p:cNvSpPr>
            <p:nvPr/>
          </p:nvSpPr>
          <p:spPr bwMode="auto">
            <a:xfrm rot="21249101">
              <a:off x="5659623" y="9664314"/>
              <a:ext cx="2703754" cy="1253938"/>
            </a:xfrm>
            <a:custGeom>
              <a:avLst/>
              <a:gdLst>
                <a:gd name="T0" fmla="*/ 2147483647 w 1879"/>
                <a:gd name="T1" fmla="*/ 2147483647 h 907"/>
                <a:gd name="T2" fmla="*/ 2147483647 w 1879"/>
                <a:gd name="T3" fmla="*/ 2147483647 h 907"/>
                <a:gd name="T4" fmla="*/ 2147483647 w 1879"/>
                <a:gd name="T5" fmla="*/ 2147483647 h 907"/>
                <a:gd name="T6" fmla="*/ 2147483647 w 1879"/>
                <a:gd name="T7" fmla="*/ 2147483647 h 907"/>
                <a:gd name="T8" fmla="*/ 2147483647 w 1879"/>
                <a:gd name="T9" fmla="*/ 2147483647 h 907"/>
                <a:gd name="T10" fmla="*/ 2147483647 w 1879"/>
                <a:gd name="T11" fmla="*/ 2147483647 h 907"/>
                <a:gd name="T12" fmla="*/ 2147483647 w 1879"/>
                <a:gd name="T13" fmla="*/ 2147483647 h 907"/>
                <a:gd name="T14" fmla="*/ 2147483647 w 1879"/>
                <a:gd name="T15" fmla="*/ 2147483647 h 907"/>
                <a:gd name="T16" fmla="*/ 2147483647 w 1879"/>
                <a:gd name="T17" fmla="*/ 2147483647 h 907"/>
                <a:gd name="T18" fmla="*/ 2147483647 w 1879"/>
                <a:gd name="T19" fmla="*/ 2147483647 h 907"/>
                <a:gd name="T20" fmla="*/ 2147483647 w 1879"/>
                <a:gd name="T21" fmla="*/ 2147483647 h 907"/>
                <a:gd name="T22" fmla="*/ 2147483647 w 1879"/>
                <a:gd name="T23" fmla="*/ 2147483647 h 907"/>
                <a:gd name="T24" fmla="*/ 2147483647 w 1879"/>
                <a:gd name="T25" fmla="*/ 2147483647 h 907"/>
                <a:gd name="T26" fmla="*/ 2147483647 w 1879"/>
                <a:gd name="T27" fmla="*/ 2147483647 h 907"/>
                <a:gd name="T28" fmla="*/ 2147483647 w 1879"/>
                <a:gd name="T29" fmla="*/ 2147483647 h 907"/>
                <a:gd name="T30" fmla="*/ 2147483647 w 1879"/>
                <a:gd name="T31" fmla="*/ 2147483647 h 907"/>
                <a:gd name="T32" fmla="*/ 2147483647 w 1879"/>
                <a:gd name="T33" fmla="*/ 2147483647 h 907"/>
                <a:gd name="T34" fmla="*/ 2147483647 w 1879"/>
                <a:gd name="T35" fmla="*/ 2147483647 h 907"/>
                <a:gd name="T36" fmla="*/ 2147483647 w 1879"/>
                <a:gd name="T37" fmla="*/ 2147483647 h 907"/>
                <a:gd name="T38" fmla="*/ 2147483647 w 1879"/>
                <a:gd name="T39" fmla="*/ 2147483647 h 907"/>
                <a:gd name="T40" fmla="*/ 2147483647 w 1879"/>
                <a:gd name="T41" fmla="*/ 2147483647 h 907"/>
                <a:gd name="T42" fmla="*/ 2147483647 w 1879"/>
                <a:gd name="T43" fmla="*/ 2147483647 h 907"/>
                <a:gd name="T44" fmla="*/ 2147483647 w 1879"/>
                <a:gd name="T45" fmla="*/ 2147483647 h 907"/>
                <a:gd name="T46" fmla="*/ 2147483647 w 1879"/>
                <a:gd name="T47" fmla="*/ 2147483647 h 907"/>
                <a:gd name="T48" fmla="*/ 2147483647 w 1879"/>
                <a:gd name="T49" fmla="*/ 2147483647 h 907"/>
                <a:gd name="T50" fmla="*/ 2147483647 w 1879"/>
                <a:gd name="T51" fmla="*/ 2147483647 h 907"/>
                <a:gd name="T52" fmla="*/ 2147483647 w 1879"/>
                <a:gd name="T53" fmla="*/ 2147483647 h 907"/>
                <a:gd name="T54" fmla="*/ 2147483647 w 1879"/>
                <a:gd name="T55" fmla="*/ 2147483647 h 907"/>
                <a:gd name="T56" fmla="*/ 2147483647 w 1879"/>
                <a:gd name="T57" fmla="*/ 2147483647 h 907"/>
                <a:gd name="T58" fmla="*/ 2147483647 w 1879"/>
                <a:gd name="T59" fmla="*/ 2147483647 h 907"/>
                <a:gd name="T60" fmla="*/ 2147483647 w 1879"/>
                <a:gd name="T61" fmla="*/ 2147483647 h 907"/>
                <a:gd name="T62" fmla="*/ 2147483647 w 1879"/>
                <a:gd name="T63" fmla="*/ 2147483647 h 907"/>
                <a:gd name="T64" fmla="*/ 2147483647 w 1879"/>
                <a:gd name="T65" fmla="*/ 2147483647 h 907"/>
                <a:gd name="T66" fmla="*/ 2147483647 w 1879"/>
                <a:gd name="T67" fmla="*/ 2147483647 h 907"/>
                <a:gd name="T68" fmla="*/ 2147483647 w 1879"/>
                <a:gd name="T69" fmla="*/ 2147483647 h 907"/>
                <a:gd name="T70" fmla="*/ 2147483647 w 1879"/>
                <a:gd name="T71" fmla="*/ 0 h 907"/>
                <a:gd name="T72" fmla="*/ 2147483647 w 1879"/>
                <a:gd name="T73" fmla="*/ 2147483647 h 907"/>
                <a:gd name="T74" fmla="*/ 2147483647 w 1879"/>
                <a:gd name="T75" fmla="*/ 2147483647 h 9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79"/>
                <a:gd name="T115" fmla="*/ 0 h 907"/>
                <a:gd name="T116" fmla="*/ 1879 w 1879"/>
                <a:gd name="T117" fmla="*/ 907 h 9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79" h="907">
                  <a:moveTo>
                    <a:pt x="1089" y="64"/>
                  </a:moveTo>
                  <a:lnTo>
                    <a:pt x="1080" y="98"/>
                  </a:lnTo>
                  <a:lnTo>
                    <a:pt x="1002" y="123"/>
                  </a:lnTo>
                  <a:lnTo>
                    <a:pt x="963" y="200"/>
                  </a:lnTo>
                  <a:lnTo>
                    <a:pt x="861" y="230"/>
                  </a:lnTo>
                  <a:lnTo>
                    <a:pt x="835" y="278"/>
                  </a:lnTo>
                  <a:lnTo>
                    <a:pt x="833" y="351"/>
                  </a:lnTo>
                  <a:lnTo>
                    <a:pt x="856" y="424"/>
                  </a:lnTo>
                  <a:lnTo>
                    <a:pt x="856" y="458"/>
                  </a:lnTo>
                  <a:lnTo>
                    <a:pt x="819" y="471"/>
                  </a:lnTo>
                  <a:lnTo>
                    <a:pt x="804" y="435"/>
                  </a:lnTo>
                  <a:lnTo>
                    <a:pt x="739" y="428"/>
                  </a:lnTo>
                  <a:lnTo>
                    <a:pt x="690" y="407"/>
                  </a:lnTo>
                  <a:lnTo>
                    <a:pt x="669" y="427"/>
                  </a:lnTo>
                  <a:lnTo>
                    <a:pt x="520" y="429"/>
                  </a:lnTo>
                  <a:lnTo>
                    <a:pt x="427" y="476"/>
                  </a:lnTo>
                  <a:lnTo>
                    <a:pt x="368" y="469"/>
                  </a:lnTo>
                  <a:lnTo>
                    <a:pt x="313" y="427"/>
                  </a:lnTo>
                  <a:lnTo>
                    <a:pt x="263" y="416"/>
                  </a:lnTo>
                  <a:lnTo>
                    <a:pt x="230" y="441"/>
                  </a:lnTo>
                  <a:lnTo>
                    <a:pt x="212" y="469"/>
                  </a:lnTo>
                  <a:lnTo>
                    <a:pt x="187" y="481"/>
                  </a:lnTo>
                  <a:lnTo>
                    <a:pt x="146" y="453"/>
                  </a:lnTo>
                  <a:lnTo>
                    <a:pt x="128" y="412"/>
                  </a:lnTo>
                  <a:lnTo>
                    <a:pt x="91" y="396"/>
                  </a:lnTo>
                  <a:lnTo>
                    <a:pt x="48" y="393"/>
                  </a:lnTo>
                  <a:lnTo>
                    <a:pt x="0" y="405"/>
                  </a:lnTo>
                  <a:lnTo>
                    <a:pt x="29" y="444"/>
                  </a:lnTo>
                  <a:lnTo>
                    <a:pt x="60" y="470"/>
                  </a:lnTo>
                  <a:lnTo>
                    <a:pt x="56" y="554"/>
                  </a:lnTo>
                  <a:lnTo>
                    <a:pt x="24" y="585"/>
                  </a:lnTo>
                  <a:lnTo>
                    <a:pt x="93" y="636"/>
                  </a:lnTo>
                  <a:lnTo>
                    <a:pt x="134" y="648"/>
                  </a:lnTo>
                  <a:lnTo>
                    <a:pt x="171" y="633"/>
                  </a:lnTo>
                  <a:lnTo>
                    <a:pt x="203" y="662"/>
                  </a:lnTo>
                  <a:lnTo>
                    <a:pt x="257" y="687"/>
                  </a:lnTo>
                  <a:lnTo>
                    <a:pt x="572" y="648"/>
                  </a:lnTo>
                  <a:lnTo>
                    <a:pt x="595" y="634"/>
                  </a:lnTo>
                  <a:lnTo>
                    <a:pt x="624" y="632"/>
                  </a:lnTo>
                  <a:lnTo>
                    <a:pt x="634" y="641"/>
                  </a:lnTo>
                  <a:lnTo>
                    <a:pt x="636" y="700"/>
                  </a:lnTo>
                  <a:lnTo>
                    <a:pt x="649" y="735"/>
                  </a:lnTo>
                  <a:lnTo>
                    <a:pt x="700" y="775"/>
                  </a:lnTo>
                  <a:lnTo>
                    <a:pt x="719" y="781"/>
                  </a:lnTo>
                  <a:lnTo>
                    <a:pt x="759" y="815"/>
                  </a:lnTo>
                  <a:lnTo>
                    <a:pt x="995" y="878"/>
                  </a:lnTo>
                  <a:lnTo>
                    <a:pt x="1200" y="907"/>
                  </a:lnTo>
                  <a:lnTo>
                    <a:pt x="1241" y="886"/>
                  </a:lnTo>
                  <a:lnTo>
                    <a:pt x="1282" y="840"/>
                  </a:lnTo>
                  <a:lnTo>
                    <a:pt x="1344" y="829"/>
                  </a:lnTo>
                  <a:lnTo>
                    <a:pt x="1430" y="853"/>
                  </a:lnTo>
                  <a:lnTo>
                    <a:pt x="1455" y="817"/>
                  </a:lnTo>
                  <a:lnTo>
                    <a:pt x="1553" y="831"/>
                  </a:lnTo>
                  <a:lnTo>
                    <a:pt x="1564" y="796"/>
                  </a:lnTo>
                  <a:lnTo>
                    <a:pt x="1602" y="779"/>
                  </a:lnTo>
                  <a:lnTo>
                    <a:pt x="1651" y="732"/>
                  </a:lnTo>
                  <a:lnTo>
                    <a:pt x="1701" y="721"/>
                  </a:lnTo>
                  <a:lnTo>
                    <a:pt x="1702" y="630"/>
                  </a:lnTo>
                  <a:lnTo>
                    <a:pt x="1745" y="550"/>
                  </a:lnTo>
                  <a:lnTo>
                    <a:pt x="1716" y="510"/>
                  </a:lnTo>
                  <a:lnTo>
                    <a:pt x="1736" y="477"/>
                  </a:lnTo>
                  <a:lnTo>
                    <a:pt x="1853" y="480"/>
                  </a:lnTo>
                  <a:lnTo>
                    <a:pt x="1875" y="444"/>
                  </a:lnTo>
                  <a:lnTo>
                    <a:pt x="1879" y="356"/>
                  </a:lnTo>
                  <a:lnTo>
                    <a:pt x="1827" y="197"/>
                  </a:lnTo>
                  <a:lnTo>
                    <a:pt x="1829" y="137"/>
                  </a:lnTo>
                  <a:lnTo>
                    <a:pt x="1797" y="91"/>
                  </a:lnTo>
                  <a:lnTo>
                    <a:pt x="1640" y="96"/>
                  </a:lnTo>
                  <a:lnTo>
                    <a:pt x="1583" y="38"/>
                  </a:lnTo>
                  <a:lnTo>
                    <a:pt x="1547" y="17"/>
                  </a:lnTo>
                  <a:lnTo>
                    <a:pt x="1400" y="0"/>
                  </a:lnTo>
                  <a:lnTo>
                    <a:pt x="1355" y="79"/>
                  </a:lnTo>
                  <a:lnTo>
                    <a:pt x="1311" y="112"/>
                  </a:lnTo>
                  <a:lnTo>
                    <a:pt x="1273" y="126"/>
                  </a:lnTo>
                  <a:lnTo>
                    <a:pt x="1172" y="119"/>
                  </a:lnTo>
                  <a:lnTo>
                    <a:pt x="1089" y="6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solidFill>
                  <a:srgbClr val="000000"/>
                </a:solidFill>
              </a:endParaRPr>
            </a:p>
          </p:txBody>
        </p:sp>
      </p:grp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16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fr-FR" smtClean="0">
              <a:solidFill>
                <a:srgbClr val="000000"/>
              </a:solidFill>
            </a:endParaRPr>
          </a:p>
        </p:txBody>
      </p:sp>
      <p:pic>
        <p:nvPicPr>
          <p:cNvPr id="11" name="Picture 2" descr="CREOS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89" y="2120900"/>
            <a:ext cx="182086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ttp://www.rwe.com/web/cms/proxy?r=l%2BVIP9ghHrroZ%2BL3ZzIF2pGgN26LJT1ypkzNW7rnOf5XdnVJ%2B1sl6vt1vQhg9Z8%2BO9lpOztFvX7Jc89s9i7e%2B30JLQbnDUrL%2FVoM9j1nOF0h%2BxsOZod9xi0OZ%2FhKcYKUBoAdiVwqwXgE%2FC9vzLKQcO1Os%2BnJfq07tlfgp7ucsJV0Pg1B3qi8XNi0PoebO4ZAgII6J3L%2ByV5kECQ%2BjTPkrXVyn3WTony0eKWGqM64wShj8w2zYZoe8gHgCx9ntxlgift1OyHz%2B88jd5506c1cZMsC9X38PhU6qy7bM3KYPDbJOTgXxah1hXkcv23YfX4Kf2xdoacCRlHADuIvvVbNVEBJpDfvYfsuhpyktjspGrpMTudRpd6yAT8Hwr3NKW917C4zpH6EbAKdXdVILw9pyjur0EeaucqsEF64VmSJUVg%3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89" y="236562"/>
            <a:ext cx="1820863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 1" descr="Logo-sans-marg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00" y="4033867"/>
            <a:ext cx="1889125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735299"/>
            <a:ext cx="2095500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760949"/>
            <a:ext cx="20875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D:\Users\depardon\AppData\Local\Microsoft\Windows\Temporary Internet Files\Content.Outlook\T2K2HMEA\TransnetBW_Logo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4" y="5303874"/>
            <a:ext cx="23177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" descr="APX_logo2_RGB_72dpi 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1052549"/>
            <a:ext cx="931862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91" y="1641478"/>
            <a:ext cx="12985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44" y="3587750"/>
            <a:ext cx="18129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6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2719964" y="885825"/>
            <a:ext cx="7567050" cy="23764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2719964" y="3405188"/>
            <a:ext cx="75670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de-DE"/>
          </a:p>
        </p:txBody>
      </p:sp>
      <p:sp>
        <p:nvSpPr>
          <p:cNvPr id="20" name="Rectangle 24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21" name="Rectangle 25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22" name="Rectangle 26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7372350" y="6245225"/>
            <a:ext cx="2400300" cy="47625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3E7D474-CF8D-4645-8727-71F676A60785}" type="slidenum">
              <a:rPr lang="de-DE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FFFFFF"/>
              </a:solidFill>
            </a:endParaRPr>
          </a:p>
        </p:txBody>
      </p:sp>
      <p:pic>
        <p:nvPicPr>
          <p:cNvPr id="30" name="Picture 4" descr="http://upload.wikimedia.org/wikipedia/de/thumb/5/5e/Logo_Austrian_Power_Grid.svg/193px-Logo_Austrian_Power_Grid.svg.png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52" y="5634694"/>
            <a:ext cx="997881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39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 userDrawn="1"/>
        </p:nvCxnSpPr>
        <p:spPr>
          <a:xfrm flipH="1">
            <a:off x="0" y="908050"/>
            <a:ext cx="1028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93" y="1232782"/>
            <a:ext cx="9292456" cy="4069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AC3D-F6BF-4FDE-8FD7-5FE51F56C53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7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637" y="4406950"/>
            <a:ext cx="806891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87637" y="2906713"/>
            <a:ext cx="8068916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13384-8A34-4317-A14E-F53F01762B1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37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98410" y="1052516"/>
            <a:ext cx="4307681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77563" y="1052516"/>
            <a:ext cx="430946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6DACF-6E69-402E-94F8-33647B6DEC5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19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" y="1"/>
            <a:ext cx="9211951" cy="90872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0498" y="1535117"/>
            <a:ext cx="4064850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0498" y="2174875"/>
            <a:ext cx="40648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706218" y="1535117"/>
            <a:ext cx="4066446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706218" y="2174875"/>
            <a:ext cx="406644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077F-77B6-45A4-8951-53F8C4710FD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14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 rot="16200000">
            <a:off x="4645819" y="1219994"/>
            <a:ext cx="995362" cy="10287000"/>
          </a:xfrm>
          <a:prstGeom prst="rect">
            <a:avLst/>
          </a:prstGeom>
          <a:gradFill rotWithShape="1">
            <a:gsLst>
              <a:gs pos="0">
                <a:srgbClr val="627A8D"/>
              </a:gs>
              <a:gs pos="50000">
                <a:srgbClr val="8FB1CC"/>
              </a:gs>
              <a:gs pos="100000">
                <a:srgbClr val="ABD2F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fr-FR" smtClean="0">
              <a:solidFill>
                <a:srgbClr val="00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26C5E-8074-461C-8013-9198E51F48B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23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B51C-EE39-442B-9650-4541A1F7102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236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7636" y="273073"/>
            <a:ext cx="241106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1939" y="273075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7636" y="1435103"/>
            <a:ext cx="241106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0CB2B-B309-455B-9395-73904F27CCAD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2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8101" y="4800649"/>
            <a:ext cx="6172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68101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68101" y="5367387"/>
            <a:ext cx="6172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5F638-5E32-4460-A8E2-EB595C3920C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25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B5077-C85C-4673-9517-D25C337E7D1F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763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470772" y="26"/>
            <a:ext cx="1816253" cy="594995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69795" y="26"/>
            <a:ext cx="5974010" cy="5949951"/>
          </a:xfrm>
        </p:spPr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9DF3B-A283-41B6-AA90-A838E9B9498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128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 rot="16200000">
            <a:off x="4645819" y="1219994"/>
            <a:ext cx="995362" cy="10287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fr-FR" smtClean="0">
              <a:solidFill>
                <a:srgbClr val="000000"/>
              </a:solidFill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586295" y="1052513"/>
            <a:ext cx="5700713" cy="4608512"/>
            <a:chOff x="3568" y="981"/>
            <a:chExt cx="1733" cy="1648"/>
          </a:xfrm>
        </p:grpSpPr>
        <p:sp>
          <p:nvSpPr>
            <p:cNvPr id="5" name="Freeform 14"/>
            <p:cNvSpPr>
              <a:spLocks noChangeAspect="1"/>
            </p:cNvSpPr>
            <p:nvPr userDrawn="1"/>
          </p:nvSpPr>
          <p:spPr bwMode="gray">
            <a:xfrm>
              <a:off x="4273" y="1197"/>
              <a:ext cx="341" cy="381"/>
            </a:xfrm>
            <a:custGeom>
              <a:avLst/>
              <a:gdLst>
                <a:gd name="T0" fmla="*/ 118 w 342"/>
                <a:gd name="T1" fmla="*/ 191 h 382"/>
                <a:gd name="T2" fmla="*/ 48 w 342"/>
                <a:gd name="T3" fmla="*/ 191 h 382"/>
                <a:gd name="T4" fmla="*/ 0 w 342"/>
                <a:gd name="T5" fmla="*/ 191 h 382"/>
                <a:gd name="T6" fmla="*/ 27 w 342"/>
                <a:gd name="T7" fmla="*/ 191 h 382"/>
                <a:gd name="T8" fmla="*/ 51 w 342"/>
                <a:gd name="T9" fmla="*/ 191 h 382"/>
                <a:gd name="T10" fmla="*/ 120 w 342"/>
                <a:gd name="T11" fmla="*/ 191 h 382"/>
                <a:gd name="T12" fmla="*/ 83 w 342"/>
                <a:gd name="T13" fmla="*/ 191 h 382"/>
                <a:gd name="T14" fmla="*/ 76 w 342"/>
                <a:gd name="T15" fmla="*/ 191 h 382"/>
                <a:gd name="T16" fmla="*/ 46 w 342"/>
                <a:gd name="T17" fmla="*/ 191 h 382"/>
                <a:gd name="T18" fmla="*/ 46 w 342"/>
                <a:gd name="T19" fmla="*/ 191 h 382"/>
                <a:gd name="T20" fmla="*/ 76 w 342"/>
                <a:gd name="T21" fmla="*/ 191 h 382"/>
                <a:gd name="T22" fmla="*/ 116 w 342"/>
                <a:gd name="T23" fmla="*/ 146 h 382"/>
                <a:gd name="T24" fmla="*/ 118 w 342"/>
                <a:gd name="T25" fmla="*/ 79 h 382"/>
                <a:gd name="T26" fmla="*/ 155 w 342"/>
                <a:gd name="T27" fmla="*/ 72 h 382"/>
                <a:gd name="T28" fmla="*/ 171 w 342"/>
                <a:gd name="T29" fmla="*/ 92 h 382"/>
                <a:gd name="T30" fmla="*/ 162 w 342"/>
                <a:gd name="T31" fmla="*/ 111 h 382"/>
                <a:gd name="T32" fmla="*/ 169 w 342"/>
                <a:gd name="T33" fmla="*/ 129 h 382"/>
                <a:gd name="T34" fmla="*/ 171 w 342"/>
                <a:gd name="T35" fmla="*/ 122 h 382"/>
                <a:gd name="T36" fmla="*/ 171 w 342"/>
                <a:gd name="T37" fmla="*/ 90 h 382"/>
                <a:gd name="T38" fmla="*/ 171 w 342"/>
                <a:gd name="T39" fmla="*/ 79 h 382"/>
                <a:gd name="T40" fmla="*/ 171 w 342"/>
                <a:gd name="T41" fmla="*/ 28 h 382"/>
                <a:gd name="T42" fmla="*/ 171 w 342"/>
                <a:gd name="T43" fmla="*/ 0 h 382"/>
                <a:gd name="T44" fmla="*/ 171 w 342"/>
                <a:gd name="T45" fmla="*/ 1 h 382"/>
                <a:gd name="T46" fmla="*/ 171 w 342"/>
                <a:gd name="T47" fmla="*/ 33 h 382"/>
                <a:gd name="T48" fmla="*/ 171 w 342"/>
                <a:gd name="T49" fmla="*/ 162 h 382"/>
                <a:gd name="T50" fmla="*/ 171 w 342"/>
                <a:gd name="T51" fmla="*/ 191 h 382"/>
                <a:gd name="T52" fmla="*/ 171 w 342"/>
                <a:gd name="T53" fmla="*/ 191 h 382"/>
                <a:gd name="T54" fmla="*/ 171 w 342"/>
                <a:gd name="T55" fmla="*/ 191 h 382"/>
                <a:gd name="T56" fmla="*/ 171 w 342"/>
                <a:gd name="T57" fmla="*/ 191 h 382"/>
                <a:gd name="T58" fmla="*/ 171 w 342"/>
                <a:gd name="T59" fmla="*/ 191 h 382"/>
                <a:gd name="T60" fmla="*/ 171 w 342"/>
                <a:gd name="T61" fmla="*/ 191 h 382"/>
                <a:gd name="T62" fmla="*/ 118 w 342"/>
                <a:gd name="T63" fmla="*/ 191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2" h="382">
                  <a:moveTo>
                    <a:pt x="118" y="291"/>
                  </a:moveTo>
                  <a:lnTo>
                    <a:pt x="48" y="319"/>
                  </a:lnTo>
                  <a:lnTo>
                    <a:pt x="0" y="291"/>
                  </a:lnTo>
                  <a:lnTo>
                    <a:pt x="27" y="268"/>
                  </a:lnTo>
                  <a:lnTo>
                    <a:pt x="51" y="268"/>
                  </a:lnTo>
                  <a:lnTo>
                    <a:pt x="120" y="238"/>
                  </a:lnTo>
                  <a:lnTo>
                    <a:pt x="83" y="236"/>
                  </a:lnTo>
                  <a:lnTo>
                    <a:pt x="76" y="247"/>
                  </a:lnTo>
                  <a:lnTo>
                    <a:pt x="46" y="254"/>
                  </a:lnTo>
                  <a:lnTo>
                    <a:pt x="46" y="245"/>
                  </a:lnTo>
                  <a:lnTo>
                    <a:pt x="76" y="206"/>
                  </a:lnTo>
                  <a:lnTo>
                    <a:pt x="116" y="146"/>
                  </a:lnTo>
                  <a:lnTo>
                    <a:pt x="118" y="79"/>
                  </a:lnTo>
                  <a:lnTo>
                    <a:pt x="155" y="72"/>
                  </a:lnTo>
                  <a:lnTo>
                    <a:pt x="178" y="92"/>
                  </a:lnTo>
                  <a:lnTo>
                    <a:pt x="162" y="111"/>
                  </a:lnTo>
                  <a:lnTo>
                    <a:pt x="169" y="129"/>
                  </a:lnTo>
                  <a:lnTo>
                    <a:pt x="197" y="122"/>
                  </a:lnTo>
                  <a:lnTo>
                    <a:pt x="197" y="90"/>
                  </a:lnTo>
                  <a:lnTo>
                    <a:pt x="183" y="79"/>
                  </a:lnTo>
                  <a:lnTo>
                    <a:pt x="199" y="28"/>
                  </a:lnTo>
                  <a:lnTo>
                    <a:pt x="272" y="0"/>
                  </a:lnTo>
                  <a:lnTo>
                    <a:pt x="305" y="1"/>
                  </a:lnTo>
                  <a:lnTo>
                    <a:pt x="342" y="33"/>
                  </a:lnTo>
                  <a:lnTo>
                    <a:pt x="325" y="162"/>
                  </a:lnTo>
                  <a:lnTo>
                    <a:pt x="258" y="218"/>
                  </a:lnTo>
                  <a:lnTo>
                    <a:pt x="258" y="298"/>
                  </a:lnTo>
                  <a:lnTo>
                    <a:pt x="241" y="337"/>
                  </a:lnTo>
                  <a:lnTo>
                    <a:pt x="258" y="382"/>
                  </a:lnTo>
                  <a:lnTo>
                    <a:pt x="206" y="361"/>
                  </a:lnTo>
                  <a:lnTo>
                    <a:pt x="223" y="305"/>
                  </a:lnTo>
                  <a:lnTo>
                    <a:pt x="118" y="291"/>
                  </a:lnTo>
                  <a:close/>
                </a:path>
              </a:pathLst>
            </a:custGeom>
            <a:solidFill>
              <a:srgbClr val="E4E4E4">
                <a:alpha val="50195"/>
              </a:srgb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Freeform 15"/>
            <p:cNvSpPr>
              <a:spLocks noChangeAspect="1"/>
            </p:cNvSpPr>
            <p:nvPr userDrawn="1"/>
          </p:nvSpPr>
          <p:spPr bwMode="gray">
            <a:xfrm>
              <a:off x="4499" y="1640"/>
              <a:ext cx="49" cy="102"/>
            </a:xfrm>
            <a:custGeom>
              <a:avLst/>
              <a:gdLst>
                <a:gd name="T0" fmla="*/ 31 w 49"/>
                <a:gd name="T1" fmla="*/ 0 h 102"/>
                <a:gd name="T2" fmla="*/ 49 w 49"/>
                <a:gd name="T3" fmla="*/ 67 h 102"/>
                <a:gd name="T4" fmla="*/ 42 w 49"/>
                <a:gd name="T5" fmla="*/ 102 h 102"/>
                <a:gd name="T6" fmla="*/ 0 w 49"/>
                <a:gd name="T7" fmla="*/ 95 h 102"/>
                <a:gd name="T8" fmla="*/ 3 w 49"/>
                <a:gd name="T9" fmla="*/ 46 h 102"/>
                <a:gd name="T10" fmla="*/ 31 w 49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102">
                  <a:moveTo>
                    <a:pt x="31" y="0"/>
                  </a:moveTo>
                  <a:lnTo>
                    <a:pt x="49" y="67"/>
                  </a:lnTo>
                  <a:lnTo>
                    <a:pt x="42" y="102"/>
                  </a:lnTo>
                  <a:lnTo>
                    <a:pt x="0" y="95"/>
                  </a:lnTo>
                  <a:lnTo>
                    <a:pt x="3" y="4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4E4E4">
                <a:alpha val="50195"/>
              </a:srgb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6"/>
            <p:cNvSpPr>
              <a:spLocks noChangeAspect="1"/>
            </p:cNvSpPr>
            <p:nvPr userDrawn="1"/>
          </p:nvSpPr>
          <p:spPr bwMode="gray">
            <a:xfrm>
              <a:off x="3568" y="1535"/>
              <a:ext cx="1134" cy="1094"/>
            </a:xfrm>
            <a:custGeom>
              <a:avLst/>
              <a:gdLst>
                <a:gd name="T0" fmla="*/ 1106 w 1134"/>
                <a:gd name="T1" fmla="*/ 906 h 1094"/>
                <a:gd name="T2" fmla="*/ 1075 w 1134"/>
                <a:gd name="T3" fmla="*/ 910 h 1094"/>
                <a:gd name="T4" fmla="*/ 1062 w 1134"/>
                <a:gd name="T5" fmla="*/ 950 h 1094"/>
                <a:gd name="T6" fmla="*/ 858 w 1134"/>
                <a:gd name="T7" fmla="*/ 973 h 1094"/>
                <a:gd name="T8" fmla="*/ 770 w 1134"/>
                <a:gd name="T9" fmla="*/ 960 h 1094"/>
                <a:gd name="T10" fmla="*/ 691 w 1134"/>
                <a:gd name="T11" fmla="*/ 1082 h 1094"/>
                <a:gd name="T12" fmla="*/ 581 w 1134"/>
                <a:gd name="T13" fmla="*/ 1082 h 1094"/>
                <a:gd name="T14" fmla="*/ 561 w 1134"/>
                <a:gd name="T15" fmla="*/ 1055 h 1094"/>
                <a:gd name="T16" fmla="*/ 528 w 1134"/>
                <a:gd name="T17" fmla="*/ 1049 h 1094"/>
                <a:gd name="T18" fmla="*/ 471 w 1134"/>
                <a:gd name="T19" fmla="*/ 1056 h 1094"/>
                <a:gd name="T20" fmla="*/ 271 w 1134"/>
                <a:gd name="T21" fmla="*/ 978 h 1094"/>
                <a:gd name="T22" fmla="*/ 328 w 1134"/>
                <a:gd name="T23" fmla="*/ 699 h 1094"/>
                <a:gd name="T24" fmla="*/ 323 w 1134"/>
                <a:gd name="T25" fmla="*/ 636 h 1094"/>
                <a:gd name="T26" fmla="*/ 255 w 1134"/>
                <a:gd name="T27" fmla="*/ 510 h 1094"/>
                <a:gd name="T28" fmla="*/ 75 w 1134"/>
                <a:gd name="T29" fmla="*/ 426 h 1094"/>
                <a:gd name="T30" fmla="*/ 0 w 1134"/>
                <a:gd name="T31" fmla="*/ 358 h 1094"/>
                <a:gd name="T32" fmla="*/ 151 w 1134"/>
                <a:gd name="T33" fmla="*/ 307 h 1094"/>
                <a:gd name="T34" fmla="*/ 252 w 1134"/>
                <a:gd name="T35" fmla="*/ 321 h 1094"/>
                <a:gd name="T36" fmla="*/ 243 w 1134"/>
                <a:gd name="T37" fmla="*/ 192 h 1094"/>
                <a:gd name="T38" fmla="*/ 318 w 1134"/>
                <a:gd name="T39" fmla="*/ 226 h 1094"/>
                <a:gd name="T40" fmla="*/ 437 w 1134"/>
                <a:gd name="T41" fmla="*/ 210 h 1094"/>
                <a:gd name="T42" fmla="*/ 446 w 1134"/>
                <a:gd name="T43" fmla="*/ 173 h 1094"/>
                <a:gd name="T44" fmla="*/ 557 w 1134"/>
                <a:gd name="T45" fmla="*/ 26 h 1094"/>
                <a:gd name="T46" fmla="*/ 661 w 1134"/>
                <a:gd name="T47" fmla="*/ 43 h 1094"/>
                <a:gd name="T48" fmla="*/ 805 w 1134"/>
                <a:gd name="T49" fmla="*/ 137 h 1094"/>
                <a:gd name="T50" fmla="*/ 892 w 1134"/>
                <a:gd name="T51" fmla="*/ 196 h 1094"/>
                <a:gd name="T52" fmla="*/ 973 w 1134"/>
                <a:gd name="T53" fmla="*/ 207 h 1094"/>
                <a:gd name="T54" fmla="*/ 1092 w 1134"/>
                <a:gd name="T55" fmla="*/ 319 h 1094"/>
                <a:gd name="T56" fmla="*/ 959 w 1134"/>
                <a:gd name="T57" fmla="*/ 588 h 1094"/>
                <a:gd name="T58" fmla="*/ 983 w 1134"/>
                <a:gd name="T59" fmla="*/ 620 h 1094"/>
                <a:gd name="T60" fmla="*/ 1039 w 1134"/>
                <a:gd name="T61" fmla="*/ 648 h 1094"/>
                <a:gd name="T62" fmla="*/ 1032 w 1134"/>
                <a:gd name="T63" fmla="*/ 780 h 1094"/>
                <a:gd name="T64" fmla="*/ 1089 w 1134"/>
                <a:gd name="T65" fmla="*/ 875 h 10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34" h="1094">
                  <a:moveTo>
                    <a:pt x="1089" y="875"/>
                  </a:moveTo>
                  <a:lnTo>
                    <a:pt x="1106" y="906"/>
                  </a:lnTo>
                  <a:lnTo>
                    <a:pt x="1097" y="928"/>
                  </a:lnTo>
                  <a:lnTo>
                    <a:pt x="1075" y="910"/>
                  </a:lnTo>
                  <a:lnTo>
                    <a:pt x="1050" y="928"/>
                  </a:lnTo>
                  <a:lnTo>
                    <a:pt x="1062" y="950"/>
                  </a:lnTo>
                  <a:lnTo>
                    <a:pt x="963" y="1013"/>
                  </a:lnTo>
                  <a:lnTo>
                    <a:pt x="858" y="973"/>
                  </a:lnTo>
                  <a:lnTo>
                    <a:pt x="832" y="980"/>
                  </a:lnTo>
                  <a:lnTo>
                    <a:pt x="770" y="960"/>
                  </a:lnTo>
                  <a:lnTo>
                    <a:pt x="695" y="1001"/>
                  </a:lnTo>
                  <a:lnTo>
                    <a:pt x="691" y="1082"/>
                  </a:lnTo>
                  <a:lnTo>
                    <a:pt x="633" y="1094"/>
                  </a:lnTo>
                  <a:lnTo>
                    <a:pt x="581" y="1082"/>
                  </a:lnTo>
                  <a:lnTo>
                    <a:pt x="581" y="1065"/>
                  </a:lnTo>
                  <a:lnTo>
                    <a:pt x="561" y="1055"/>
                  </a:lnTo>
                  <a:lnTo>
                    <a:pt x="541" y="1064"/>
                  </a:lnTo>
                  <a:lnTo>
                    <a:pt x="528" y="1049"/>
                  </a:lnTo>
                  <a:lnTo>
                    <a:pt x="492" y="1042"/>
                  </a:lnTo>
                  <a:lnTo>
                    <a:pt x="471" y="1056"/>
                  </a:lnTo>
                  <a:lnTo>
                    <a:pt x="300" y="1010"/>
                  </a:lnTo>
                  <a:lnTo>
                    <a:pt x="271" y="978"/>
                  </a:lnTo>
                  <a:lnTo>
                    <a:pt x="293" y="951"/>
                  </a:lnTo>
                  <a:lnTo>
                    <a:pt x="328" y="699"/>
                  </a:lnTo>
                  <a:lnTo>
                    <a:pt x="339" y="663"/>
                  </a:lnTo>
                  <a:lnTo>
                    <a:pt x="323" y="636"/>
                  </a:lnTo>
                  <a:lnTo>
                    <a:pt x="241" y="557"/>
                  </a:lnTo>
                  <a:lnTo>
                    <a:pt x="255" y="510"/>
                  </a:lnTo>
                  <a:lnTo>
                    <a:pt x="206" y="503"/>
                  </a:lnTo>
                  <a:lnTo>
                    <a:pt x="75" y="426"/>
                  </a:lnTo>
                  <a:lnTo>
                    <a:pt x="33" y="436"/>
                  </a:lnTo>
                  <a:lnTo>
                    <a:pt x="0" y="358"/>
                  </a:lnTo>
                  <a:lnTo>
                    <a:pt x="26" y="328"/>
                  </a:lnTo>
                  <a:lnTo>
                    <a:pt x="151" y="307"/>
                  </a:lnTo>
                  <a:lnTo>
                    <a:pt x="181" y="337"/>
                  </a:lnTo>
                  <a:lnTo>
                    <a:pt x="252" y="321"/>
                  </a:lnTo>
                  <a:lnTo>
                    <a:pt x="293" y="335"/>
                  </a:lnTo>
                  <a:lnTo>
                    <a:pt x="243" y="192"/>
                  </a:lnTo>
                  <a:lnTo>
                    <a:pt x="304" y="187"/>
                  </a:lnTo>
                  <a:lnTo>
                    <a:pt x="318" y="226"/>
                  </a:lnTo>
                  <a:lnTo>
                    <a:pt x="404" y="233"/>
                  </a:lnTo>
                  <a:lnTo>
                    <a:pt x="437" y="210"/>
                  </a:lnTo>
                  <a:lnTo>
                    <a:pt x="427" y="201"/>
                  </a:lnTo>
                  <a:lnTo>
                    <a:pt x="446" y="173"/>
                  </a:lnTo>
                  <a:lnTo>
                    <a:pt x="559" y="109"/>
                  </a:lnTo>
                  <a:lnTo>
                    <a:pt x="557" y="26"/>
                  </a:lnTo>
                  <a:lnTo>
                    <a:pt x="647" y="0"/>
                  </a:lnTo>
                  <a:lnTo>
                    <a:pt x="661" y="43"/>
                  </a:lnTo>
                  <a:lnTo>
                    <a:pt x="749" y="78"/>
                  </a:lnTo>
                  <a:lnTo>
                    <a:pt x="805" y="137"/>
                  </a:lnTo>
                  <a:lnTo>
                    <a:pt x="839" y="130"/>
                  </a:lnTo>
                  <a:lnTo>
                    <a:pt x="892" y="196"/>
                  </a:lnTo>
                  <a:lnTo>
                    <a:pt x="931" y="200"/>
                  </a:lnTo>
                  <a:lnTo>
                    <a:pt x="973" y="207"/>
                  </a:lnTo>
                  <a:lnTo>
                    <a:pt x="1134" y="259"/>
                  </a:lnTo>
                  <a:lnTo>
                    <a:pt x="1092" y="319"/>
                  </a:lnTo>
                  <a:lnTo>
                    <a:pt x="1068" y="462"/>
                  </a:lnTo>
                  <a:lnTo>
                    <a:pt x="959" y="588"/>
                  </a:lnTo>
                  <a:lnTo>
                    <a:pt x="962" y="634"/>
                  </a:lnTo>
                  <a:lnTo>
                    <a:pt x="983" y="620"/>
                  </a:lnTo>
                  <a:lnTo>
                    <a:pt x="1018" y="616"/>
                  </a:lnTo>
                  <a:lnTo>
                    <a:pt x="1039" y="648"/>
                  </a:lnTo>
                  <a:lnTo>
                    <a:pt x="1057" y="731"/>
                  </a:lnTo>
                  <a:lnTo>
                    <a:pt x="1032" y="780"/>
                  </a:lnTo>
                  <a:lnTo>
                    <a:pt x="1047" y="861"/>
                  </a:lnTo>
                  <a:lnTo>
                    <a:pt x="1089" y="875"/>
                  </a:lnTo>
                  <a:close/>
                </a:path>
              </a:pathLst>
            </a:custGeom>
            <a:solidFill>
              <a:srgbClr val="E4E4E4">
                <a:alpha val="50195"/>
              </a:srgb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17"/>
            <p:cNvSpPr>
              <a:spLocks noChangeAspect="1"/>
            </p:cNvSpPr>
            <p:nvPr userDrawn="1"/>
          </p:nvSpPr>
          <p:spPr bwMode="gray">
            <a:xfrm>
              <a:off x="4513" y="981"/>
              <a:ext cx="788" cy="1036"/>
            </a:xfrm>
            <a:custGeom>
              <a:avLst/>
              <a:gdLst>
                <a:gd name="T0" fmla="*/ 101 w 788"/>
                <a:gd name="T1" fmla="*/ 249 h 1036"/>
                <a:gd name="T2" fmla="*/ 88 w 788"/>
                <a:gd name="T3" fmla="*/ 219 h 1036"/>
                <a:gd name="T4" fmla="*/ 113 w 788"/>
                <a:gd name="T5" fmla="*/ 177 h 1036"/>
                <a:gd name="T6" fmla="*/ 191 w 788"/>
                <a:gd name="T7" fmla="*/ 210 h 1036"/>
                <a:gd name="T8" fmla="*/ 222 w 788"/>
                <a:gd name="T9" fmla="*/ 157 h 1036"/>
                <a:gd name="T10" fmla="*/ 312 w 788"/>
                <a:gd name="T11" fmla="*/ 182 h 1036"/>
                <a:gd name="T12" fmla="*/ 245 w 788"/>
                <a:gd name="T13" fmla="*/ 140 h 1036"/>
                <a:gd name="T14" fmla="*/ 255 w 788"/>
                <a:gd name="T15" fmla="*/ 61 h 1036"/>
                <a:gd name="T16" fmla="*/ 235 w 788"/>
                <a:gd name="T17" fmla="*/ 0 h 1036"/>
                <a:gd name="T18" fmla="*/ 337 w 788"/>
                <a:gd name="T19" fmla="*/ 22 h 1036"/>
                <a:gd name="T20" fmla="*/ 394 w 788"/>
                <a:gd name="T21" fmla="*/ 74 h 1036"/>
                <a:gd name="T22" fmla="*/ 437 w 788"/>
                <a:gd name="T23" fmla="*/ 94 h 1036"/>
                <a:gd name="T24" fmla="*/ 415 w 788"/>
                <a:gd name="T25" fmla="*/ 136 h 1036"/>
                <a:gd name="T26" fmla="*/ 503 w 788"/>
                <a:gd name="T27" fmla="*/ 100 h 1036"/>
                <a:gd name="T28" fmla="*/ 556 w 788"/>
                <a:gd name="T29" fmla="*/ 72 h 1036"/>
                <a:gd name="T30" fmla="*/ 668 w 788"/>
                <a:gd name="T31" fmla="*/ 119 h 1036"/>
                <a:gd name="T32" fmla="*/ 733 w 788"/>
                <a:gd name="T33" fmla="*/ 171 h 1036"/>
                <a:gd name="T34" fmla="*/ 707 w 788"/>
                <a:gd name="T35" fmla="*/ 290 h 1036"/>
                <a:gd name="T36" fmla="*/ 753 w 788"/>
                <a:gd name="T37" fmla="*/ 436 h 1036"/>
                <a:gd name="T38" fmla="*/ 780 w 788"/>
                <a:gd name="T39" fmla="*/ 545 h 1036"/>
                <a:gd name="T40" fmla="*/ 714 w 788"/>
                <a:gd name="T41" fmla="*/ 552 h 1036"/>
                <a:gd name="T42" fmla="*/ 543 w 788"/>
                <a:gd name="T43" fmla="*/ 649 h 1036"/>
                <a:gd name="T44" fmla="*/ 686 w 788"/>
                <a:gd name="T45" fmla="*/ 859 h 1036"/>
                <a:gd name="T46" fmla="*/ 605 w 788"/>
                <a:gd name="T47" fmla="*/ 936 h 1036"/>
                <a:gd name="T48" fmla="*/ 503 w 788"/>
                <a:gd name="T49" fmla="*/ 998 h 1036"/>
                <a:gd name="T50" fmla="*/ 413 w 788"/>
                <a:gd name="T51" fmla="*/ 1015 h 1036"/>
                <a:gd name="T52" fmla="*/ 322 w 788"/>
                <a:gd name="T53" fmla="*/ 1005 h 1036"/>
                <a:gd name="T54" fmla="*/ 123 w 788"/>
                <a:gd name="T55" fmla="*/ 1015 h 1036"/>
                <a:gd name="T56" fmla="*/ 189 w 788"/>
                <a:gd name="T57" fmla="*/ 813 h 1036"/>
                <a:gd name="T58" fmla="*/ 35 w 788"/>
                <a:gd name="T59" fmla="*/ 726 h 1036"/>
                <a:gd name="T60" fmla="*/ 17 w 788"/>
                <a:gd name="T61" fmla="*/ 597 h 1036"/>
                <a:gd name="T62" fmla="*/ 17 w 788"/>
                <a:gd name="T63" fmla="*/ 513 h 1036"/>
                <a:gd name="T64" fmla="*/ 84 w 788"/>
                <a:gd name="T65" fmla="*/ 378 h 10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8" h="1036">
                  <a:moveTo>
                    <a:pt x="84" y="378"/>
                  </a:moveTo>
                  <a:lnTo>
                    <a:pt x="101" y="249"/>
                  </a:lnTo>
                  <a:lnTo>
                    <a:pt x="109" y="227"/>
                  </a:lnTo>
                  <a:lnTo>
                    <a:pt x="88" y="219"/>
                  </a:lnTo>
                  <a:lnTo>
                    <a:pt x="92" y="198"/>
                  </a:lnTo>
                  <a:lnTo>
                    <a:pt x="113" y="177"/>
                  </a:lnTo>
                  <a:lnTo>
                    <a:pt x="178" y="177"/>
                  </a:lnTo>
                  <a:lnTo>
                    <a:pt x="191" y="210"/>
                  </a:lnTo>
                  <a:lnTo>
                    <a:pt x="206" y="208"/>
                  </a:lnTo>
                  <a:lnTo>
                    <a:pt x="222" y="157"/>
                  </a:lnTo>
                  <a:lnTo>
                    <a:pt x="274" y="161"/>
                  </a:lnTo>
                  <a:lnTo>
                    <a:pt x="312" y="182"/>
                  </a:lnTo>
                  <a:lnTo>
                    <a:pt x="302" y="159"/>
                  </a:lnTo>
                  <a:lnTo>
                    <a:pt x="245" y="140"/>
                  </a:lnTo>
                  <a:lnTo>
                    <a:pt x="235" y="72"/>
                  </a:lnTo>
                  <a:lnTo>
                    <a:pt x="255" y="61"/>
                  </a:lnTo>
                  <a:lnTo>
                    <a:pt x="229" y="14"/>
                  </a:lnTo>
                  <a:lnTo>
                    <a:pt x="235" y="0"/>
                  </a:lnTo>
                  <a:lnTo>
                    <a:pt x="306" y="0"/>
                  </a:lnTo>
                  <a:lnTo>
                    <a:pt x="337" y="22"/>
                  </a:lnTo>
                  <a:lnTo>
                    <a:pt x="341" y="49"/>
                  </a:lnTo>
                  <a:lnTo>
                    <a:pt x="394" y="74"/>
                  </a:lnTo>
                  <a:lnTo>
                    <a:pt x="431" y="72"/>
                  </a:lnTo>
                  <a:lnTo>
                    <a:pt x="437" y="94"/>
                  </a:lnTo>
                  <a:lnTo>
                    <a:pt x="407" y="115"/>
                  </a:lnTo>
                  <a:lnTo>
                    <a:pt x="415" y="136"/>
                  </a:lnTo>
                  <a:lnTo>
                    <a:pt x="468" y="129"/>
                  </a:lnTo>
                  <a:lnTo>
                    <a:pt x="503" y="100"/>
                  </a:lnTo>
                  <a:lnTo>
                    <a:pt x="531" y="96"/>
                  </a:lnTo>
                  <a:lnTo>
                    <a:pt x="556" y="72"/>
                  </a:lnTo>
                  <a:lnTo>
                    <a:pt x="606" y="72"/>
                  </a:lnTo>
                  <a:lnTo>
                    <a:pt x="668" y="119"/>
                  </a:lnTo>
                  <a:lnTo>
                    <a:pt x="672" y="143"/>
                  </a:lnTo>
                  <a:lnTo>
                    <a:pt x="733" y="171"/>
                  </a:lnTo>
                  <a:lnTo>
                    <a:pt x="735" y="213"/>
                  </a:lnTo>
                  <a:lnTo>
                    <a:pt x="707" y="290"/>
                  </a:lnTo>
                  <a:lnTo>
                    <a:pt x="742" y="318"/>
                  </a:lnTo>
                  <a:lnTo>
                    <a:pt x="753" y="436"/>
                  </a:lnTo>
                  <a:lnTo>
                    <a:pt x="788" y="524"/>
                  </a:lnTo>
                  <a:lnTo>
                    <a:pt x="780" y="545"/>
                  </a:lnTo>
                  <a:lnTo>
                    <a:pt x="774" y="562"/>
                  </a:lnTo>
                  <a:lnTo>
                    <a:pt x="714" y="552"/>
                  </a:lnTo>
                  <a:lnTo>
                    <a:pt x="633" y="618"/>
                  </a:lnTo>
                  <a:lnTo>
                    <a:pt x="543" y="649"/>
                  </a:lnTo>
                  <a:lnTo>
                    <a:pt x="578" y="754"/>
                  </a:lnTo>
                  <a:lnTo>
                    <a:pt x="686" y="859"/>
                  </a:lnTo>
                  <a:lnTo>
                    <a:pt x="647" y="910"/>
                  </a:lnTo>
                  <a:lnTo>
                    <a:pt x="605" y="936"/>
                  </a:lnTo>
                  <a:lnTo>
                    <a:pt x="616" y="994"/>
                  </a:lnTo>
                  <a:lnTo>
                    <a:pt x="503" y="998"/>
                  </a:lnTo>
                  <a:lnTo>
                    <a:pt x="469" y="1022"/>
                  </a:lnTo>
                  <a:lnTo>
                    <a:pt x="413" y="1015"/>
                  </a:lnTo>
                  <a:lnTo>
                    <a:pt x="385" y="1036"/>
                  </a:lnTo>
                  <a:lnTo>
                    <a:pt x="322" y="1005"/>
                  </a:lnTo>
                  <a:lnTo>
                    <a:pt x="259" y="984"/>
                  </a:lnTo>
                  <a:lnTo>
                    <a:pt x="123" y="1015"/>
                  </a:lnTo>
                  <a:lnTo>
                    <a:pt x="147" y="873"/>
                  </a:lnTo>
                  <a:lnTo>
                    <a:pt x="189" y="813"/>
                  </a:lnTo>
                  <a:lnTo>
                    <a:pt x="28" y="761"/>
                  </a:lnTo>
                  <a:lnTo>
                    <a:pt x="35" y="726"/>
                  </a:lnTo>
                  <a:lnTo>
                    <a:pt x="17" y="659"/>
                  </a:lnTo>
                  <a:lnTo>
                    <a:pt x="17" y="597"/>
                  </a:lnTo>
                  <a:lnTo>
                    <a:pt x="0" y="552"/>
                  </a:lnTo>
                  <a:lnTo>
                    <a:pt x="17" y="513"/>
                  </a:lnTo>
                  <a:lnTo>
                    <a:pt x="17" y="433"/>
                  </a:lnTo>
                  <a:lnTo>
                    <a:pt x="84" y="378"/>
                  </a:lnTo>
                  <a:close/>
                </a:path>
              </a:pathLst>
            </a:custGeom>
            <a:solidFill>
              <a:srgbClr val="E4E4E4">
                <a:alpha val="50195"/>
              </a:srgb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18"/>
            <p:cNvSpPr>
              <a:spLocks noChangeAspect="1"/>
            </p:cNvSpPr>
            <p:nvPr userDrawn="1"/>
          </p:nvSpPr>
          <p:spPr bwMode="gray">
            <a:xfrm>
              <a:off x="4215" y="1487"/>
              <a:ext cx="315" cy="248"/>
            </a:xfrm>
            <a:custGeom>
              <a:avLst/>
              <a:gdLst>
                <a:gd name="T0" fmla="*/ 102 w 315"/>
                <a:gd name="T1" fmla="*/ 126 h 248"/>
                <a:gd name="T2" fmla="*/ 14 w 315"/>
                <a:gd name="T3" fmla="*/ 91 h 248"/>
                <a:gd name="T4" fmla="*/ 0 w 315"/>
                <a:gd name="T5" fmla="*/ 48 h 248"/>
                <a:gd name="T6" fmla="*/ 58 w 315"/>
                <a:gd name="T7" fmla="*/ 0 h 248"/>
                <a:gd name="T8" fmla="*/ 106 w 315"/>
                <a:gd name="T9" fmla="*/ 28 h 248"/>
                <a:gd name="T10" fmla="*/ 176 w 315"/>
                <a:gd name="T11" fmla="*/ 0 h 248"/>
                <a:gd name="T12" fmla="*/ 280 w 315"/>
                <a:gd name="T13" fmla="*/ 14 h 248"/>
                <a:gd name="T14" fmla="*/ 263 w 315"/>
                <a:gd name="T15" fmla="*/ 70 h 248"/>
                <a:gd name="T16" fmla="*/ 315 w 315"/>
                <a:gd name="T17" fmla="*/ 91 h 248"/>
                <a:gd name="T18" fmla="*/ 315 w 315"/>
                <a:gd name="T19" fmla="*/ 153 h 248"/>
                <a:gd name="T20" fmla="*/ 287 w 315"/>
                <a:gd name="T21" fmla="*/ 199 h 248"/>
                <a:gd name="T22" fmla="*/ 284 w 315"/>
                <a:gd name="T23" fmla="*/ 248 h 248"/>
                <a:gd name="T24" fmla="*/ 245 w 315"/>
                <a:gd name="T25" fmla="*/ 244 h 248"/>
                <a:gd name="T26" fmla="*/ 192 w 315"/>
                <a:gd name="T27" fmla="*/ 178 h 248"/>
                <a:gd name="T28" fmla="*/ 158 w 315"/>
                <a:gd name="T29" fmla="*/ 185 h 248"/>
                <a:gd name="T30" fmla="*/ 102 w 315"/>
                <a:gd name="T31" fmla="*/ 126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5" h="248">
                  <a:moveTo>
                    <a:pt x="102" y="126"/>
                  </a:moveTo>
                  <a:lnTo>
                    <a:pt x="14" y="91"/>
                  </a:lnTo>
                  <a:lnTo>
                    <a:pt x="0" y="48"/>
                  </a:lnTo>
                  <a:lnTo>
                    <a:pt x="58" y="0"/>
                  </a:lnTo>
                  <a:lnTo>
                    <a:pt x="106" y="28"/>
                  </a:lnTo>
                  <a:lnTo>
                    <a:pt x="176" y="0"/>
                  </a:lnTo>
                  <a:lnTo>
                    <a:pt x="280" y="14"/>
                  </a:lnTo>
                  <a:lnTo>
                    <a:pt x="263" y="70"/>
                  </a:lnTo>
                  <a:lnTo>
                    <a:pt x="315" y="91"/>
                  </a:lnTo>
                  <a:lnTo>
                    <a:pt x="315" y="153"/>
                  </a:lnTo>
                  <a:lnTo>
                    <a:pt x="287" y="199"/>
                  </a:lnTo>
                  <a:lnTo>
                    <a:pt x="284" y="248"/>
                  </a:lnTo>
                  <a:lnTo>
                    <a:pt x="245" y="244"/>
                  </a:lnTo>
                  <a:lnTo>
                    <a:pt x="192" y="178"/>
                  </a:lnTo>
                  <a:lnTo>
                    <a:pt x="158" y="185"/>
                  </a:lnTo>
                  <a:lnTo>
                    <a:pt x="102" y="126"/>
                  </a:lnTo>
                  <a:close/>
                </a:path>
              </a:pathLst>
            </a:custGeom>
            <a:solidFill>
              <a:srgbClr val="E4E4E4">
                <a:alpha val="50195"/>
              </a:srgbClr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16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fr-FR" smtClean="0">
              <a:solidFill>
                <a:srgbClr val="000000"/>
              </a:solidFill>
            </a:endParaRPr>
          </a:p>
        </p:txBody>
      </p: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287000" cy="90805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0699"/>
            <a:ext cx="10287000" cy="2873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155CE-1651-4FB2-AE4D-9E45A876650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3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14" y="-184666"/>
            <a:ext cx="184731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fr-FR" smtClean="0">
              <a:solidFill>
                <a:srgbClr val="000000"/>
              </a:solidFill>
            </a:endParaRPr>
          </a:p>
        </p:txBody>
      </p:sp>
      <p:sp>
        <p:nvSpPr>
          <p:cNvPr id="11286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48072" y="885825"/>
            <a:ext cx="8995934" cy="23764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DE"/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648072" y="3405188"/>
            <a:ext cx="8995934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de-DE"/>
          </a:p>
        </p:txBody>
      </p:sp>
      <p:grpSp>
        <p:nvGrpSpPr>
          <p:cNvPr id="11" name="Gruppieren 13"/>
          <p:cNvGrpSpPr>
            <a:grpSpLocks noChangeAspect="1"/>
          </p:cNvGrpSpPr>
          <p:nvPr userDrawn="1"/>
        </p:nvGrpSpPr>
        <p:grpSpPr>
          <a:xfrm>
            <a:off x="3402911" y="1111847"/>
            <a:ext cx="6115078" cy="4551779"/>
            <a:chOff x="1090612" y="6556457"/>
            <a:chExt cx="7272765" cy="6234211"/>
          </a:xfrm>
          <a:solidFill>
            <a:srgbClr val="D9D9D9">
              <a:alpha val="14902"/>
            </a:srgbClr>
          </a:solidFill>
        </p:grpSpPr>
        <p:sp>
          <p:nvSpPr>
            <p:cNvPr id="12" name="Freeform 24"/>
            <p:cNvSpPr>
              <a:spLocks noChangeAspect="1"/>
            </p:cNvSpPr>
            <p:nvPr/>
          </p:nvSpPr>
          <p:spPr bwMode="gray">
            <a:xfrm>
              <a:off x="3681495" y="7373561"/>
              <a:ext cx="1262319" cy="1445069"/>
            </a:xfrm>
            <a:custGeom>
              <a:avLst/>
              <a:gdLst>
                <a:gd name="T0" fmla="*/ 118 w 342"/>
                <a:gd name="T1" fmla="*/ 291 h 382"/>
                <a:gd name="T2" fmla="*/ 48 w 342"/>
                <a:gd name="T3" fmla="*/ 319 h 382"/>
                <a:gd name="T4" fmla="*/ 0 w 342"/>
                <a:gd name="T5" fmla="*/ 291 h 382"/>
                <a:gd name="T6" fmla="*/ 27 w 342"/>
                <a:gd name="T7" fmla="*/ 268 h 382"/>
                <a:gd name="T8" fmla="*/ 51 w 342"/>
                <a:gd name="T9" fmla="*/ 268 h 382"/>
                <a:gd name="T10" fmla="*/ 120 w 342"/>
                <a:gd name="T11" fmla="*/ 238 h 382"/>
                <a:gd name="T12" fmla="*/ 83 w 342"/>
                <a:gd name="T13" fmla="*/ 236 h 382"/>
                <a:gd name="T14" fmla="*/ 76 w 342"/>
                <a:gd name="T15" fmla="*/ 247 h 382"/>
                <a:gd name="T16" fmla="*/ 46 w 342"/>
                <a:gd name="T17" fmla="*/ 254 h 382"/>
                <a:gd name="T18" fmla="*/ 46 w 342"/>
                <a:gd name="T19" fmla="*/ 245 h 382"/>
                <a:gd name="T20" fmla="*/ 76 w 342"/>
                <a:gd name="T21" fmla="*/ 206 h 382"/>
                <a:gd name="T22" fmla="*/ 116 w 342"/>
                <a:gd name="T23" fmla="*/ 146 h 382"/>
                <a:gd name="T24" fmla="*/ 118 w 342"/>
                <a:gd name="T25" fmla="*/ 79 h 382"/>
                <a:gd name="T26" fmla="*/ 155 w 342"/>
                <a:gd name="T27" fmla="*/ 72 h 382"/>
                <a:gd name="T28" fmla="*/ 178 w 342"/>
                <a:gd name="T29" fmla="*/ 92 h 382"/>
                <a:gd name="T30" fmla="*/ 162 w 342"/>
                <a:gd name="T31" fmla="*/ 111 h 382"/>
                <a:gd name="T32" fmla="*/ 169 w 342"/>
                <a:gd name="T33" fmla="*/ 129 h 382"/>
                <a:gd name="T34" fmla="*/ 197 w 342"/>
                <a:gd name="T35" fmla="*/ 122 h 382"/>
                <a:gd name="T36" fmla="*/ 197 w 342"/>
                <a:gd name="T37" fmla="*/ 90 h 382"/>
                <a:gd name="T38" fmla="*/ 183 w 342"/>
                <a:gd name="T39" fmla="*/ 79 h 382"/>
                <a:gd name="T40" fmla="*/ 199 w 342"/>
                <a:gd name="T41" fmla="*/ 28 h 382"/>
                <a:gd name="T42" fmla="*/ 272 w 342"/>
                <a:gd name="T43" fmla="*/ 0 h 382"/>
                <a:gd name="T44" fmla="*/ 305 w 342"/>
                <a:gd name="T45" fmla="*/ 1 h 382"/>
                <a:gd name="T46" fmla="*/ 342 w 342"/>
                <a:gd name="T47" fmla="*/ 33 h 382"/>
                <a:gd name="T48" fmla="*/ 325 w 342"/>
                <a:gd name="T49" fmla="*/ 162 h 382"/>
                <a:gd name="T50" fmla="*/ 258 w 342"/>
                <a:gd name="T51" fmla="*/ 218 h 382"/>
                <a:gd name="T52" fmla="*/ 258 w 342"/>
                <a:gd name="T53" fmla="*/ 298 h 382"/>
                <a:gd name="T54" fmla="*/ 241 w 342"/>
                <a:gd name="T55" fmla="*/ 337 h 382"/>
                <a:gd name="T56" fmla="*/ 258 w 342"/>
                <a:gd name="T57" fmla="*/ 382 h 382"/>
                <a:gd name="T58" fmla="*/ 206 w 342"/>
                <a:gd name="T59" fmla="*/ 361 h 382"/>
                <a:gd name="T60" fmla="*/ 223 w 342"/>
                <a:gd name="T61" fmla="*/ 305 h 382"/>
                <a:gd name="T62" fmla="*/ 118 w 342"/>
                <a:gd name="T63" fmla="*/ 291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2" h="382">
                  <a:moveTo>
                    <a:pt x="118" y="291"/>
                  </a:moveTo>
                  <a:lnTo>
                    <a:pt x="48" y="319"/>
                  </a:lnTo>
                  <a:lnTo>
                    <a:pt x="0" y="291"/>
                  </a:lnTo>
                  <a:lnTo>
                    <a:pt x="27" y="268"/>
                  </a:lnTo>
                  <a:lnTo>
                    <a:pt x="51" y="268"/>
                  </a:lnTo>
                  <a:lnTo>
                    <a:pt x="120" y="238"/>
                  </a:lnTo>
                  <a:lnTo>
                    <a:pt x="83" y="236"/>
                  </a:lnTo>
                  <a:lnTo>
                    <a:pt x="76" y="247"/>
                  </a:lnTo>
                  <a:lnTo>
                    <a:pt x="46" y="254"/>
                  </a:lnTo>
                  <a:lnTo>
                    <a:pt x="46" y="245"/>
                  </a:lnTo>
                  <a:lnTo>
                    <a:pt x="76" y="206"/>
                  </a:lnTo>
                  <a:lnTo>
                    <a:pt x="116" y="146"/>
                  </a:lnTo>
                  <a:lnTo>
                    <a:pt x="118" y="79"/>
                  </a:lnTo>
                  <a:lnTo>
                    <a:pt x="155" y="72"/>
                  </a:lnTo>
                  <a:lnTo>
                    <a:pt x="178" y="92"/>
                  </a:lnTo>
                  <a:lnTo>
                    <a:pt x="162" y="111"/>
                  </a:lnTo>
                  <a:lnTo>
                    <a:pt x="169" y="129"/>
                  </a:lnTo>
                  <a:lnTo>
                    <a:pt x="197" y="122"/>
                  </a:lnTo>
                  <a:lnTo>
                    <a:pt x="197" y="90"/>
                  </a:lnTo>
                  <a:lnTo>
                    <a:pt x="183" y="79"/>
                  </a:lnTo>
                  <a:lnTo>
                    <a:pt x="199" y="28"/>
                  </a:lnTo>
                  <a:lnTo>
                    <a:pt x="272" y="0"/>
                  </a:lnTo>
                  <a:lnTo>
                    <a:pt x="305" y="1"/>
                  </a:lnTo>
                  <a:lnTo>
                    <a:pt x="342" y="33"/>
                  </a:lnTo>
                  <a:lnTo>
                    <a:pt x="325" y="162"/>
                  </a:lnTo>
                  <a:lnTo>
                    <a:pt x="258" y="218"/>
                  </a:lnTo>
                  <a:lnTo>
                    <a:pt x="258" y="298"/>
                  </a:lnTo>
                  <a:lnTo>
                    <a:pt x="241" y="337"/>
                  </a:lnTo>
                  <a:lnTo>
                    <a:pt x="258" y="382"/>
                  </a:lnTo>
                  <a:lnTo>
                    <a:pt x="206" y="361"/>
                  </a:lnTo>
                  <a:lnTo>
                    <a:pt x="223" y="305"/>
                  </a:lnTo>
                  <a:lnTo>
                    <a:pt x="118" y="29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3" name="Freeform 25"/>
            <p:cNvSpPr>
              <a:spLocks noChangeAspect="1"/>
            </p:cNvSpPr>
            <p:nvPr/>
          </p:nvSpPr>
          <p:spPr bwMode="gray">
            <a:xfrm>
              <a:off x="4520585" y="9053165"/>
              <a:ext cx="180332" cy="378287"/>
            </a:xfrm>
            <a:custGeom>
              <a:avLst/>
              <a:gdLst>
                <a:gd name="T0" fmla="*/ 31 w 49"/>
                <a:gd name="T1" fmla="*/ 0 h 102"/>
                <a:gd name="T2" fmla="*/ 49 w 49"/>
                <a:gd name="T3" fmla="*/ 67 h 102"/>
                <a:gd name="T4" fmla="*/ 42 w 49"/>
                <a:gd name="T5" fmla="*/ 102 h 102"/>
                <a:gd name="T6" fmla="*/ 0 w 49"/>
                <a:gd name="T7" fmla="*/ 95 h 102"/>
                <a:gd name="T8" fmla="*/ 3 w 49"/>
                <a:gd name="T9" fmla="*/ 46 h 102"/>
                <a:gd name="T10" fmla="*/ 31 w 49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102">
                  <a:moveTo>
                    <a:pt x="31" y="0"/>
                  </a:moveTo>
                  <a:lnTo>
                    <a:pt x="49" y="67"/>
                  </a:lnTo>
                  <a:lnTo>
                    <a:pt x="42" y="102"/>
                  </a:lnTo>
                  <a:lnTo>
                    <a:pt x="0" y="95"/>
                  </a:lnTo>
                  <a:lnTo>
                    <a:pt x="3" y="46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4" name="Freeform 26"/>
            <p:cNvSpPr>
              <a:spLocks noChangeAspect="1"/>
            </p:cNvSpPr>
            <p:nvPr/>
          </p:nvSpPr>
          <p:spPr bwMode="gray">
            <a:xfrm>
              <a:off x="1090612" y="8652180"/>
              <a:ext cx="4173377" cy="4138488"/>
            </a:xfrm>
            <a:custGeom>
              <a:avLst/>
              <a:gdLst>
                <a:gd name="T0" fmla="*/ 1106 w 1134"/>
                <a:gd name="T1" fmla="*/ 906 h 1094"/>
                <a:gd name="T2" fmla="*/ 1075 w 1134"/>
                <a:gd name="T3" fmla="*/ 910 h 1094"/>
                <a:gd name="T4" fmla="*/ 1062 w 1134"/>
                <a:gd name="T5" fmla="*/ 950 h 1094"/>
                <a:gd name="T6" fmla="*/ 858 w 1134"/>
                <a:gd name="T7" fmla="*/ 973 h 1094"/>
                <a:gd name="T8" fmla="*/ 770 w 1134"/>
                <a:gd name="T9" fmla="*/ 960 h 1094"/>
                <a:gd name="T10" fmla="*/ 691 w 1134"/>
                <a:gd name="T11" fmla="*/ 1082 h 1094"/>
                <a:gd name="T12" fmla="*/ 581 w 1134"/>
                <a:gd name="T13" fmla="*/ 1082 h 1094"/>
                <a:gd name="T14" fmla="*/ 561 w 1134"/>
                <a:gd name="T15" fmla="*/ 1055 h 1094"/>
                <a:gd name="T16" fmla="*/ 528 w 1134"/>
                <a:gd name="T17" fmla="*/ 1049 h 1094"/>
                <a:gd name="T18" fmla="*/ 471 w 1134"/>
                <a:gd name="T19" fmla="*/ 1056 h 1094"/>
                <a:gd name="T20" fmla="*/ 271 w 1134"/>
                <a:gd name="T21" fmla="*/ 978 h 1094"/>
                <a:gd name="T22" fmla="*/ 328 w 1134"/>
                <a:gd name="T23" fmla="*/ 699 h 1094"/>
                <a:gd name="T24" fmla="*/ 323 w 1134"/>
                <a:gd name="T25" fmla="*/ 636 h 1094"/>
                <a:gd name="T26" fmla="*/ 255 w 1134"/>
                <a:gd name="T27" fmla="*/ 510 h 1094"/>
                <a:gd name="T28" fmla="*/ 75 w 1134"/>
                <a:gd name="T29" fmla="*/ 426 h 1094"/>
                <a:gd name="T30" fmla="*/ 0 w 1134"/>
                <a:gd name="T31" fmla="*/ 358 h 1094"/>
                <a:gd name="T32" fmla="*/ 151 w 1134"/>
                <a:gd name="T33" fmla="*/ 307 h 1094"/>
                <a:gd name="T34" fmla="*/ 252 w 1134"/>
                <a:gd name="T35" fmla="*/ 321 h 1094"/>
                <a:gd name="T36" fmla="*/ 243 w 1134"/>
                <a:gd name="T37" fmla="*/ 192 h 1094"/>
                <a:gd name="T38" fmla="*/ 318 w 1134"/>
                <a:gd name="T39" fmla="*/ 226 h 1094"/>
                <a:gd name="T40" fmla="*/ 437 w 1134"/>
                <a:gd name="T41" fmla="*/ 210 h 1094"/>
                <a:gd name="T42" fmla="*/ 446 w 1134"/>
                <a:gd name="T43" fmla="*/ 173 h 1094"/>
                <a:gd name="T44" fmla="*/ 557 w 1134"/>
                <a:gd name="T45" fmla="*/ 26 h 1094"/>
                <a:gd name="T46" fmla="*/ 661 w 1134"/>
                <a:gd name="T47" fmla="*/ 43 h 1094"/>
                <a:gd name="T48" fmla="*/ 805 w 1134"/>
                <a:gd name="T49" fmla="*/ 137 h 1094"/>
                <a:gd name="T50" fmla="*/ 892 w 1134"/>
                <a:gd name="T51" fmla="*/ 196 h 1094"/>
                <a:gd name="T52" fmla="*/ 973 w 1134"/>
                <a:gd name="T53" fmla="*/ 207 h 1094"/>
                <a:gd name="T54" fmla="*/ 1092 w 1134"/>
                <a:gd name="T55" fmla="*/ 319 h 1094"/>
                <a:gd name="T56" fmla="*/ 959 w 1134"/>
                <a:gd name="T57" fmla="*/ 588 h 1094"/>
                <a:gd name="T58" fmla="*/ 983 w 1134"/>
                <a:gd name="T59" fmla="*/ 620 h 1094"/>
                <a:gd name="T60" fmla="*/ 1039 w 1134"/>
                <a:gd name="T61" fmla="*/ 648 h 1094"/>
                <a:gd name="T62" fmla="*/ 1032 w 1134"/>
                <a:gd name="T63" fmla="*/ 780 h 1094"/>
                <a:gd name="T64" fmla="*/ 1089 w 1134"/>
                <a:gd name="T65" fmla="*/ 875 h 10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34" h="1094">
                  <a:moveTo>
                    <a:pt x="1089" y="875"/>
                  </a:moveTo>
                  <a:lnTo>
                    <a:pt x="1106" y="906"/>
                  </a:lnTo>
                  <a:lnTo>
                    <a:pt x="1097" y="928"/>
                  </a:lnTo>
                  <a:lnTo>
                    <a:pt x="1075" y="910"/>
                  </a:lnTo>
                  <a:lnTo>
                    <a:pt x="1050" y="928"/>
                  </a:lnTo>
                  <a:lnTo>
                    <a:pt x="1062" y="950"/>
                  </a:lnTo>
                  <a:lnTo>
                    <a:pt x="963" y="1013"/>
                  </a:lnTo>
                  <a:lnTo>
                    <a:pt x="858" y="973"/>
                  </a:lnTo>
                  <a:lnTo>
                    <a:pt x="832" y="980"/>
                  </a:lnTo>
                  <a:lnTo>
                    <a:pt x="770" y="960"/>
                  </a:lnTo>
                  <a:lnTo>
                    <a:pt x="695" y="1001"/>
                  </a:lnTo>
                  <a:lnTo>
                    <a:pt x="691" y="1082"/>
                  </a:lnTo>
                  <a:lnTo>
                    <a:pt x="633" y="1094"/>
                  </a:lnTo>
                  <a:lnTo>
                    <a:pt x="581" y="1082"/>
                  </a:lnTo>
                  <a:lnTo>
                    <a:pt x="581" y="1065"/>
                  </a:lnTo>
                  <a:lnTo>
                    <a:pt x="561" y="1055"/>
                  </a:lnTo>
                  <a:lnTo>
                    <a:pt x="541" y="1064"/>
                  </a:lnTo>
                  <a:lnTo>
                    <a:pt x="528" y="1049"/>
                  </a:lnTo>
                  <a:lnTo>
                    <a:pt x="492" y="1042"/>
                  </a:lnTo>
                  <a:lnTo>
                    <a:pt x="471" y="1056"/>
                  </a:lnTo>
                  <a:lnTo>
                    <a:pt x="300" y="1010"/>
                  </a:lnTo>
                  <a:lnTo>
                    <a:pt x="271" y="978"/>
                  </a:lnTo>
                  <a:lnTo>
                    <a:pt x="293" y="951"/>
                  </a:lnTo>
                  <a:lnTo>
                    <a:pt x="328" y="699"/>
                  </a:lnTo>
                  <a:lnTo>
                    <a:pt x="339" y="663"/>
                  </a:lnTo>
                  <a:lnTo>
                    <a:pt x="323" y="636"/>
                  </a:lnTo>
                  <a:lnTo>
                    <a:pt x="241" y="557"/>
                  </a:lnTo>
                  <a:lnTo>
                    <a:pt x="255" y="510"/>
                  </a:lnTo>
                  <a:lnTo>
                    <a:pt x="206" y="503"/>
                  </a:lnTo>
                  <a:lnTo>
                    <a:pt x="75" y="426"/>
                  </a:lnTo>
                  <a:lnTo>
                    <a:pt x="33" y="436"/>
                  </a:lnTo>
                  <a:lnTo>
                    <a:pt x="0" y="358"/>
                  </a:lnTo>
                  <a:lnTo>
                    <a:pt x="26" y="328"/>
                  </a:lnTo>
                  <a:lnTo>
                    <a:pt x="151" y="307"/>
                  </a:lnTo>
                  <a:lnTo>
                    <a:pt x="181" y="337"/>
                  </a:lnTo>
                  <a:lnTo>
                    <a:pt x="252" y="321"/>
                  </a:lnTo>
                  <a:lnTo>
                    <a:pt x="293" y="335"/>
                  </a:lnTo>
                  <a:lnTo>
                    <a:pt x="243" y="192"/>
                  </a:lnTo>
                  <a:lnTo>
                    <a:pt x="304" y="187"/>
                  </a:lnTo>
                  <a:lnTo>
                    <a:pt x="318" y="226"/>
                  </a:lnTo>
                  <a:lnTo>
                    <a:pt x="404" y="233"/>
                  </a:lnTo>
                  <a:lnTo>
                    <a:pt x="437" y="210"/>
                  </a:lnTo>
                  <a:lnTo>
                    <a:pt x="427" y="201"/>
                  </a:lnTo>
                  <a:lnTo>
                    <a:pt x="446" y="173"/>
                  </a:lnTo>
                  <a:lnTo>
                    <a:pt x="559" y="109"/>
                  </a:lnTo>
                  <a:lnTo>
                    <a:pt x="557" y="26"/>
                  </a:lnTo>
                  <a:lnTo>
                    <a:pt x="647" y="0"/>
                  </a:lnTo>
                  <a:lnTo>
                    <a:pt x="661" y="43"/>
                  </a:lnTo>
                  <a:lnTo>
                    <a:pt x="749" y="78"/>
                  </a:lnTo>
                  <a:lnTo>
                    <a:pt x="805" y="137"/>
                  </a:lnTo>
                  <a:lnTo>
                    <a:pt x="839" y="130"/>
                  </a:lnTo>
                  <a:lnTo>
                    <a:pt x="892" y="196"/>
                  </a:lnTo>
                  <a:lnTo>
                    <a:pt x="931" y="200"/>
                  </a:lnTo>
                  <a:lnTo>
                    <a:pt x="973" y="207"/>
                  </a:lnTo>
                  <a:lnTo>
                    <a:pt x="1134" y="259"/>
                  </a:lnTo>
                  <a:lnTo>
                    <a:pt x="1092" y="319"/>
                  </a:lnTo>
                  <a:lnTo>
                    <a:pt x="1068" y="462"/>
                  </a:lnTo>
                  <a:lnTo>
                    <a:pt x="959" y="588"/>
                  </a:lnTo>
                  <a:lnTo>
                    <a:pt x="962" y="634"/>
                  </a:lnTo>
                  <a:lnTo>
                    <a:pt x="983" y="620"/>
                  </a:lnTo>
                  <a:lnTo>
                    <a:pt x="1018" y="616"/>
                  </a:lnTo>
                  <a:lnTo>
                    <a:pt x="1039" y="648"/>
                  </a:lnTo>
                  <a:lnTo>
                    <a:pt x="1057" y="731"/>
                  </a:lnTo>
                  <a:lnTo>
                    <a:pt x="1032" y="780"/>
                  </a:lnTo>
                  <a:lnTo>
                    <a:pt x="1047" y="861"/>
                  </a:lnTo>
                  <a:lnTo>
                    <a:pt x="1089" y="875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5" name="Freeform 27"/>
            <p:cNvSpPr>
              <a:spLocks noChangeAspect="1"/>
            </p:cNvSpPr>
            <p:nvPr/>
          </p:nvSpPr>
          <p:spPr bwMode="gray">
            <a:xfrm>
              <a:off x="4568427" y="6556457"/>
              <a:ext cx="2900020" cy="3915293"/>
            </a:xfrm>
            <a:custGeom>
              <a:avLst/>
              <a:gdLst>
                <a:gd name="T0" fmla="*/ 101 w 788"/>
                <a:gd name="T1" fmla="*/ 249 h 1036"/>
                <a:gd name="T2" fmla="*/ 88 w 788"/>
                <a:gd name="T3" fmla="*/ 219 h 1036"/>
                <a:gd name="T4" fmla="*/ 113 w 788"/>
                <a:gd name="T5" fmla="*/ 177 h 1036"/>
                <a:gd name="T6" fmla="*/ 191 w 788"/>
                <a:gd name="T7" fmla="*/ 210 h 1036"/>
                <a:gd name="T8" fmla="*/ 222 w 788"/>
                <a:gd name="T9" fmla="*/ 157 h 1036"/>
                <a:gd name="T10" fmla="*/ 312 w 788"/>
                <a:gd name="T11" fmla="*/ 182 h 1036"/>
                <a:gd name="T12" fmla="*/ 245 w 788"/>
                <a:gd name="T13" fmla="*/ 140 h 1036"/>
                <a:gd name="T14" fmla="*/ 255 w 788"/>
                <a:gd name="T15" fmla="*/ 61 h 1036"/>
                <a:gd name="T16" fmla="*/ 235 w 788"/>
                <a:gd name="T17" fmla="*/ 0 h 1036"/>
                <a:gd name="T18" fmla="*/ 337 w 788"/>
                <a:gd name="T19" fmla="*/ 22 h 1036"/>
                <a:gd name="T20" fmla="*/ 394 w 788"/>
                <a:gd name="T21" fmla="*/ 74 h 1036"/>
                <a:gd name="T22" fmla="*/ 437 w 788"/>
                <a:gd name="T23" fmla="*/ 94 h 1036"/>
                <a:gd name="T24" fmla="*/ 415 w 788"/>
                <a:gd name="T25" fmla="*/ 136 h 1036"/>
                <a:gd name="T26" fmla="*/ 503 w 788"/>
                <a:gd name="T27" fmla="*/ 100 h 1036"/>
                <a:gd name="T28" fmla="*/ 556 w 788"/>
                <a:gd name="T29" fmla="*/ 72 h 1036"/>
                <a:gd name="T30" fmla="*/ 668 w 788"/>
                <a:gd name="T31" fmla="*/ 119 h 1036"/>
                <a:gd name="T32" fmla="*/ 733 w 788"/>
                <a:gd name="T33" fmla="*/ 171 h 1036"/>
                <a:gd name="T34" fmla="*/ 707 w 788"/>
                <a:gd name="T35" fmla="*/ 290 h 1036"/>
                <a:gd name="T36" fmla="*/ 753 w 788"/>
                <a:gd name="T37" fmla="*/ 436 h 1036"/>
                <a:gd name="T38" fmla="*/ 780 w 788"/>
                <a:gd name="T39" fmla="*/ 545 h 1036"/>
                <a:gd name="T40" fmla="*/ 714 w 788"/>
                <a:gd name="T41" fmla="*/ 552 h 1036"/>
                <a:gd name="T42" fmla="*/ 543 w 788"/>
                <a:gd name="T43" fmla="*/ 649 h 1036"/>
                <a:gd name="T44" fmla="*/ 686 w 788"/>
                <a:gd name="T45" fmla="*/ 859 h 1036"/>
                <a:gd name="T46" fmla="*/ 605 w 788"/>
                <a:gd name="T47" fmla="*/ 936 h 1036"/>
                <a:gd name="T48" fmla="*/ 503 w 788"/>
                <a:gd name="T49" fmla="*/ 998 h 1036"/>
                <a:gd name="T50" fmla="*/ 413 w 788"/>
                <a:gd name="T51" fmla="*/ 1015 h 1036"/>
                <a:gd name="T52" fmla="*/ 322 w 788"/>
                <a:gd name="T53" fmla="*/ 1005 h 1036"/>
                <a:gd name="T54" fmla="*/ 123 w 788"/>
                <a:gd name="T55" fmla="*/ 1015 h 1036"/>
                <a:gd name="T56" fmla="*/ 189 w 788"/>
                <a:gd name="T57" fmla="*/ 813 h 1036"/>
                <a:gd name="T58" fmla="*/ 35 w 788"/>
                <a:gd name="T59" fmla="*/ 726 h 1036"/>
                <a:gd name="T60" fmla="*/ 17 w 788"/>
                <a:gd name="T61" fmla="*/ 597 h 1036"/>
                <a:gd name="T62" fmla="*/ 17 w 788"/>
                <a:gd name="T63" fmla="*/ 513 h 1036"/>
                <a:gd name="T64" fmla="*/ 84 w 788"/>
                <a:gd name="T65" fmla="*/ 378 h 10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8" h="1036">
                  <a:moveTo>
                    <a:pt x="84" y="378"/>
                  </a:moveTo>
                  <a:lnTo>
                    <a:pt x="101" y="249"/>
                  </a:lnTo>
                  <a:lnTo>
                    <a:pt x="109" y="227"/>
                  </a:lnTo>
                  <a:lnTo>
                    <a:pt x="88" y="219"/>
                  </a:lnTo>
                  <a:lnTo>
                    <a:pt x="92" y="198"/>
                  </a:lnTo>
                  <a:lnTo>
                    <a:pt x="113" y="177"/>
                  </a:lnTo>
                  <a:lnTo>
                    <a:pt x="178" y="177"/>
                  </a:lnTo>
                  <a:lnTo>
                    <a:pt x="191" y="210"/>
                  </a:lnTo>
                  <a:lnTo>
                    <a:pt x="206" y="208"/>
                  </a:lnTo>
                  <a:lnTo>
                    <a:pt x="222" y="157"/>
                  </a:lnTo>
                  <a:lnTo>
                    <a:pt x="274" y="161"/>
                  </a:lnTo>
                  <a:lnTo>
                    <a:pt x="312" y="182"/>
                  </a:lnTo>
                  <a:lnTo>
                    <a:pt x="302" y="159"/>
                  </a:lnTo>
                  <a:lnTo>
                    <a:pt x="245" y="140"/>
                  </a:lnTo>
                  <a:lnTo>
                    <a:pt x="235" y="72"/>
                  </a:lnTo>
                  <a:lnTo>
                    <a:pt x="255" y="61"/>
                  </a:lnTo>
                  <a:lnTo>
                    <a:pt x="229" y="14"/>
                  </a:lnTo>
                  <a:lnTo>
                    <a:pt x="235" y="0"/>
                  </a:lnTo>
                  <a:lnTo>
                    <a:pt x="306" y="0"/>
                  </a:lnTo>
                  <a:lnTo>
                    <a:pt x="337" y="22"/>
                  </a:lnTo>
                  <a:lnTo>
                    <a:pt x="341" y="49"/>
                  </a:lnTo>
                  <a:lnTo>
                    <a:pt x="394" y="74"/>
                  </a:lnTo>
                  <a:lnTo>
                    <a:pt x="431" y="72"/>
                  </a:lnTo>
                  <a:lnTo>
                    <a:pt x="437" y="94"/>
                  </a:lnTo>
                  <a:lnTo>
                    <a:pt x="407" y="115"/>
                  </a:lnTo>
                  <a:lnTo>
                    <a:pt x="415" y="136"/>
                  </a:lnTo>
                  <a:lnTo>
                    <a:pt x="468" y="129"/>
                  </a:lnTo>
                  <a:lnTo>
                    <a:pt x="503" y="100"/>
                  </a:lnTo>
                  <a:lnTo>
                    <a:pt x="531" y="96"/>
                  </a:lnTo>
                  <a:lnTo>
                    <a:pt x="556" y="72"/>
                  </a:lnTo>
                  <a:lnTo>
                    <a:pt x="606" y="72"/>
                  </a:lnTo>
                  <a:lnTo>
                    <a:pt x="668" y="119"/>
                  </a:lnTo>
                  <a:lnTo>
                    <a:pt x="672" y="143"/>
                  </a:lnTo>
                  <a:lnTo>
                    <a:pt x="733" y="171"/>
                  </a:lnTo>
                  <a:lnTo>
                    <a:pt x="735" y="213"/>
                  </a:lnTo>
                  <a:lnTo>
                    <a:pt x="707" y="290"/>
                  </a:lnTo>
                  <a:lnTo>
                    <a:pt x="742" y="318"/>
                  </a:lnTo>
                  <a:lnTo>
                    <a:pt x="753" y="436"/>
                  </a:lnTo>
                  <a:lnTo>
                    <a:pt x="788" y="524"/>
                  </a:lnTo>
                  <a:lnTo>
                    <a:pt x="780" y="545"/>
                  </a:lnTo>
                  <a:lnTo>
                    <a:pt x="774" y="562"/>
                  </a:lnTo>
                  <a:lnTo>
                    <a:pt x="714" y="552"/>
                  </a:lnTo>
                  <a:lnTo>
                    <a:pt x="633" y="618"/>
                  </a:lnTo>
                  <a:lnTo>
                    <a:pt x="543" y="649"/>
                  </a:lnTo>
                  <a:lnTo>
                    <a:pt x="578" y="754"/>
                  </a:lnTo>
                  <a:lnTo>
                    <a:pt x="686" y="859"/>
                  </a:lnTo>
                  <a:lnTo>
                    <a:pt x="647" y="910"/>
                  </a:lnTo>
                  <a:lnTo>
                    <a:pt x="605" y="936"/>
                  </a:lnTo>
                  <a:lnTo>
                    <a:pt x="616" y="994"/>
                  </a:lnTo>
                  <a:lnTo>
                    <a:pt x="503" y="998"/>
                  </a:lnTo>
                  <a:lnTo>
                    <a:pt x="469" y="1022"/>
                  </a:lnTo>
                  <a:lnTo>
                    <a:pt x="413" y="1015"/>
                  </a:lnTo>
                  <a:lnTo>
                    <a:pt x="385" y="1036"/>
                  </a:lnTo>
                  <a:lnTo>
                    <a:pt x="322" y="1005"/>
                  </a:lnTo>
                  <a:lnTo>
                    <a:pt x="259" y="984"/>
                  </a:lnTo>
                  <a:lnTo>
                    <a:pt x="123" y="1015"/>
                  </a:lnTo>
                  <a:lnTo>
                    <a:pt x="147" y="873"/>
                  </a:lnTo>
                  <a:lnTo>
                    <a:pt x="189" y="813"/>
                  </a:lnTo>
                  <a:lnTo>
                    <a:pt x="28" y="761"/>
                  </a:lnTo>
                  <a:lnTo>
                    <a:pt x="35" y="726"/>
                  </a:lnTo>
                  <a:lnTo>
                    <a:pt x="17" y="659"/>
                  </a:lnTo>
                  <a:lnTo>
                    <a:pt x="17" y="597"/>
                  </a:lnTo>
                  <a:lnTo>
                    <a:pt x="0" y="552"/>
                  </a:lnTo>
                  <a:lnTo>
                    <a:pt x="17" y="513"/>
                  </a:lnTo>
                  <a:lnTo>
                    <a:pt x="17" y="433"/>
                  </a:lnTo>
                  <a:lnTo>
                    <a:pt x="84" y="378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6" name="Freeform 28"/>
            <p:cNvSpPr>
              <a:spLocks noChangeAspect="1"/>
            </p:cNvSpPr>
            <p:nvPr/>
          </p:nvSpPr>
          <p:spPr bwMode="gray">
            <a:xfrm>
              <a:off x="3475402" y="8474382"/>
              <a:ext cx="1159270" cy="934372"/>
            </a:xfrm>
            <a:custGeom>
              <a:avLst/>
              <a:gdLst>
                <a:gd name="T0" fmla="*/ 102 w 315"/>
                <a:gd name="T1" fmla="*/ 126 h 248"/>
                <a:gd name="T2" fmla="*/ 14 w 315"/>
                <a:gd name="T3" fmla="*/ 91 h 248"/>
                <a:gd name="T4" fmla="*/ 0 w 315"/>
                <a:gd name="T5" fmla="*/ 48 h 248"/>
                <a:gd name="T6" fmla="*/ 58 w 315"/>
                <a:gd name="T7" fmla="*/ 0 h 248"/>
                <a:gd name="T8" fmla="*/ 106 w 315"/>
                <a:gd name="T9" fmla="*/ 28 h 248"/>
                <a:gd name="T10" fmla="*/ 176 w 315"/>
                <a:gd name="T11" fmla="*/ 0 h 248"/>
                <a:gd name="T12" fmla="*/ 280 w 315"/>
                <a:gd name="T13" fmla="*/ 14 h 248"/>
                <a:gd name="T14" fmla="*/ 263 w 315"/>
                <a:gd name="T15" fmla="*/ 70 h 248"/>
                <a:gd name="T16" fmla="*/ 315 w 315"/>
                <a:gd name="T17" fmla="*/ 91 h 248"/>
                <a:gd name="T18" fmla="*/ 315 w 315"/>
                <a:gd name="T19" fmla="*/ 153 h 248"/>
                <a:gd name="T20" fmla="*/ 287 w 315"/>
                <a:gd name="T21" fmla="*/ 199 h 248"/>
                <a:gd name="T22" fmla="*/ 284 w 315"/>
                <a:gd name="T23" fmla="*/ 248 h 248"/>
                <a:gd name="T24" fmla="*/ 245 w 315"/>
                <a:gd name="T25" fmla="*/ 244 h 248"/>
                <a:gd name="T26" fmla="*/ 192 w 315"/>
                <a:gd name="T27" fmla="*/ 178 h 248"/>
                <a:gd name="T28" fmla="*/ 158 w 315"/>
                <a:gd name="T29" fmla="*/ 185 h 248"/>
                <a:gd name="T30" fmla="*/ 102 w 315"/>
                <a:gd name="T31" fmla="*/ 126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5" h="248">
                  <a:moveTo>
                    <a:pt x="102" y="126"/>
                  </a:moveTo>
                  <a:lnTo>
                    <a:pt x="14" y="91"/>
                  </a:lnTo>
                  <a:lnTo>
                    <a:pt x="0" y="48"/>
                  </a:lnTo>
                  <a:lnTo>
                    <a:pt x="58" y="0"/>
                  </a:lnTo>
                  <a:lnTo>
                    <a:pt x="106" y="28"/>
                  </a:lnTo>
                  <a:lnTo>
                    <a:pt x="176" y="0"/>
                  </a:lnTo>
                  <a:lnTo>
                    <a:pt x="280" y="14"/>
                  </a:lnTo>
                  <a:lnTo>
                    <a:pt x="263" y="70"/>
                  </a:lnTo>
                  <a:lnTo>
                    <a:pt x="315" y="91"/>
                  </a:lnTo>
                  <a:lnTo>
                    <a:pt x="315" y="153"/>
                  </a:lnTo>
                  <a:lnTo>
                    <a:pt x="287" y="199"/>
                  </a:lnTo>
                  <a:lnTo>
                    <a:pt x="284" y="248"/>
                  </a:lnTo>
                  <a:lnTo>
                    <a:pt x="245" y="244"/>
                  </a:lnTo>
                  <a:lnTo>
                    <a:pt x="192" y="178"/>
                  </a:lnTo>
                  <a:lnTo>
                    <a:pt x="158" y="185"/>
                  </a:lnTo>
                  <a:lnTo>
                    <a:pt x="102" y="126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17" name="Freeform 13" descr="Large checker board"/>
            <p:cNvSpPr>
              <a:spLocks/>
            </p:cNvSpPr>
            <p:nvPr/>
          </p:nvSpPr>
          <p:spPr bwMode="auto">
            <a:xfrm rot="21249101">
              <a:off x="5659623" y="9664314"/>
              <a:ext cx="2703754" cy="1253938"/>
            </a:xfrm>
            <a:custGeom>
              <a:avLst/>
              <a:gdLst>
                <a:gd name="T0" fmla="*/ 2147483647 w 1879"/>
                <a:gd name="T1" fmla="*/ 2147483647 h 907"/>
                <a:gd name="T2" fmla="*/ 2147483647 w 1879"/>
                <a:gd name="T3" fmla="*/ 2147483647 h 907"/>
                <a:gd name="T4" fmla="*/ 2147483647 w 1879"/>
                <a:gd name="T5" fmla="*/ 2147483647 h 907"/>
                <a:gd name="T6" fmla="*/ 2147483647 w 1879"/>
                <a:gd name="T7" fmla="*/ 2147483647 h 907"/>
                <a:gd name="T8" fmla="*/ 2147483647 w 1879"/>
                <a:gd name="T9" fmla="*/ 2147483647 h 907"/>
                <a:gd name="T10" fmla="*/ 2147483647 w 1879"/>
                <a:gd name="T11" fmla="*/ 2147483647 h 907"/>
                <a:gd name="T12" fmla="*/ 2147483647 w 1879"/>
                <a:gd name="T13" fmla="*/ 2147483647 h 907"/>
                <a:gd name="T14" fmla="*/ 2147483647 w 1879"/>
                <a:gd name="T15" fmla="*/ 2147483647 h 907"/>
                <a:gd name="T16" fmla="*/ 2147483647 w 1879"/>
                <a:gd name="T17" fmla="*/ 2147483647 h 907"/>
                <a:gd name="T18" fmla="*/ 2147483647 w 1879"/>
                <a:gd name="T19" fmla="*/ 2147483647 h 907"/>
                <a:gd name="T20" fmla="*/ 2147483647 w 1879"/>
                <a:gd name="T21" fmla="*/ 2147483647 h 907"/>
                <a:gd name="T22" fmla="*/ 2147483647 w 1879"/>
                <a:gd name="T23" fmla="*/ 2147483647 h 907"/>
                <a:gd name="T24" fmla="*/ 2147483647 w 1879"/>
                <a:gd name="T25" fmla="*/ 2147483647 h 907"/>
                <a:gd name="T26" fmla="*/ 2147483647 w 1879"/>
                <a:gd name="T27" fmla="*/ 2147483647 h 907"/>
                <a:gd name="T28" fmla="*/ 2147483647 w 1879"/>
                <a:gd name="T29" fmla="*/ 2147483647 h 907"/>
                <a:gd name="T30" fmla="*/ 2147483647 w 1879"/>
                <a:gd name="T31" fmla="*/ 2147483647 h 907"/>
                <a:gd name="T32" fmla="*/ 2147483647 w 1879"/>
                <a:gd name="T33" fmla="*/ 2147483647 h 907"/>
                <a:gd name="T34" fmla="*/ 2147483647 w 1879"/>
                <a:gd name="T35" fmla="*/ 2147483647 h 907"/>
                <a:gd name="T36" fmla="*/ 2147483647 w 1879"/>
                <a:gd name="T37" fmla="*/ 2147483647 h 907"/>
                <a:gd name="T38" fmla="*/ 2147483647 w 1879"/>
                <a:gd name="T39" fmla="*/ 2147483647 h 907"/>
                <a:gd name="T40" fmla="*/ 2147483647 w 1879"/>
                <a:gd name="T41" fmla="*/ 2147483647 h 907"/>
                <a:gd name="T42" fmla="*/ 2147483647 w 1879"/>
                <a:gd name="T43" fmla="*/ 2147483647 h 907"/>
                <a:gd name="T44" fmla="*/ 2147483647 w 1879"/>
                <a:gd name="T45" fmla="*/ 2147483647 h 907"/>
                <a:gd name="T46" fmla="*/ 2147483647 w 1879"/>
                <a:gd name="T47" fmla="*/ 2147483647 h 907"/>
                <a:gd name="T48" fmla="*/ 2147483647 w 1879"/>
                <a:gd name="T49" fmla="*/ 2147483647 h 907"/>
                <a:gd name="T50" fmla="*/ 2147483647 w 1879"/>
                <a:gd name="T51" fmla="*/ 2147483647 h 907"/>
                <a:gd name="T52" fmla="*/ 2147483647 w 1879"/>
                <a:gd name="T53" fmla="*/ 2147483647 h 907"/>
                <a:gd name="T54" fmla="*/ 2147483647 w 1879"/>
                <a:gd name="T55" fmla="*/ 2147483647 h 907"/>
                <a:gd name="T56" fmla="*/ 2147483647 w 1879"/>
                <a:gd name="T57" fmla="*/ 2147483647 h 907"/>
                <a:gd name="T58" fmla="*/ 2147483647 w 1879"/>
                <a:gd name="T59" fmla="*/ 2147483647 h 907"/>
                <a:gd name="T60" fmla="*/ 2147483647 w 1879"/>
                <a:gd name="T61" fmla="*/ 2147483647 h 907"/>
                <a:gd name="T62" fmla="*/ 2147483647 w 1879"/>
                <a:gd name="T63" fmla="*/ 2147483647 h 907"/>
                <a:gd name="T64" fmla="*/ 2147483647 w 1879"/>
                <a:gd name="T65" fmla="*/ 2147483647 h 907"/>
                <a:gd name="T66" fmla="*/ 2147483647 w 1879"/>
                <a:gd name="T67" fmla="*/ 2147483647 h 907"/>
                <a:gd name="T68" fmla="*/ 2147483647 w 1879"/>
                <a:gd name="T69" fmla="*/ 2147483647 h 907"/>
                <a:gd name="T70" fmla="*/ 2147483647 w 1879"/>
                <a:gd name="T71" fmla="*/ 0 h 907"/>
                <a:gd name="T72" fmla="*/ 2147483647 w 1879"/>
                <a:gd name="T73" fmla="*/ 2147483647 h 907"/>
                <a:gd name="T74" fmla="*/ 2147483647 w 1879"/>
                <a:gd name="T75" fmla="*/ 2147483647 h 9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79"/>
                <a:gd name="T115" fmla="*/ 0 h 907"/>
                <a:gd name="T116" fmla="*/ 1879 w 1879"/>
                <a:gd name="T117" fmla="*/ 907 h 9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79" h="907">
                  <a:moveTo>
                    <a:pt x="1089" y="64"/>
                  </a:moveTo>
                  <a:lnTo>
                    <a:pt x="1080" y="98"/>
                  </a:lnTo>
                  <a:lnTo>
                    <a:pt x="1002" y="123"/>
                  </a:lnTo>
                  <a:lnTo>
                    <a:pt x="963" y="200"/>
                  </a:lnTo>
                  <a:lnTo>
                    <a:pt x="861" y="230"/>
                  </a:lnTo>
                  <a:lnTo>
                    <a:pt x="835" y="278"/>
                  </a:lnTo>
                  <a:lnTo>
                    <a:pt x="833" y="351"/>
                  </a:lnTo>
                  <a:lnTo>
                    <a:pt x="856" y="424"/>
                  </a:lnTo>
                  <a:lnTo>
                    <a:pt x="856" y="458"/>
                  </a:lnTo>
                  <a:lnTo>
                    <a:pt x="819" y="471"/>
                  </a:lnTo>
                  <a:lnTo>
                    <a:pt x="804" y="435"/>
                  </a:lnTo>
                  <a:lnTo>
                    <a:pt x="739" y="428"/>
                  </a:lnTo>
                  <a:lnTo>
                    <a:pt x="690" y="407"/>
                  </a:lnTo>
                  <a:lnTo>
                    <a:pt x="669" y="427"/>
                  </a:lnTo>
                  <a:lnTo>
                    <a:pt x="520" y="429"/>
                  </a:lnTo>
                  <a:lnTo>
                    <a:pt x="427" y="476"/>
                  </a:lnTo>
                  <a:lnTo>
                    <a:pt x="368" y="469"/>
                  </a:lnTo>
                  <a:lnTo>
                    <a:pt x="313" y="427"/>
                  </a:lnTo>
                  <a:lnTo>
                    <a:pt x="263" y="416"/>
                  </a:lnTo>
                  <a:lnTo>
                    <a:pt x="230" y="441"/>
                  </a:lnTo>
                  <a:lnTo>
                    <a:pt x="212" y="469"/>
                  </a:lnTo>
                  <a:lnTo>
                    <a:pt x="187" y="481"/>
                  </a:lnTo>
                  <a:lnTo>
                    <a:pt x="146" y="453"/>
                  </a:lnTo>
                  <a:lnTo>
                    <a:pt x="128" y="412"/>
                  </a:lnTo>
                  <a:lnTo>
                    <a:pt x="91" y="396"/>
                  </a:lnTo>
                  <a:lnTo>
                    <a:pt x="48" y="393"/>
                  </a:lnTo>
                  <a:lnTo>
                    <a:pt x="0" y="405"/>
                  </a:lnTo>
                  <a:lnTo>
                    <a:pt x="29" y="444"/>
                  </a:lnTo>
                  <a:lnTo>
                    <a:pt x="60" y="470"/>
                  </a:lnTo>
                  <a:lnTo>
                    <a:pt x="56" y="554"/>
                  </a:lnTo>
                  <a:lnTo>
                    <a:pt x="24" y="585"/>
                  </a:lnTo>
                  <a:lnTo>
                    <a:pt x="93" y="636"/>
                  </a:lnTo>
                  <a:lnTo>
                    <a:pt x="134" y="648"/>
                  </a:lnTo>
                  <a:lnTo>
                    <a:pt x="171" y="633"/>
                  </a:lnTo>
                  <a:lnTo>
                    <a:pt x="203" y="662"/>
                  </a:lnTo>
                  <a:lnTo>
                    <a:pt x="257" y="687"/>
                  </a:lnTo>
                  <a:lnTo>
                    <a:pt x="572" y="648"/>
                  </a:lnTo>
                  <a:lnTo>
                    <a:pt x="595" y="634"/>
                  </a:lnTo>
                  <a:lnTo>
                    <a:pt x="624" y="632"/>
                  </a:lnTo>
                  <a:lnTo>
                    <a:pt x="634" y="641"/>
                  </a:lnTo>
                  <a:lnTo>
                    <a:pt x="636" y="700"/>
                  </a:lnTo>
                  <a:lnTo>
                    <a:pt x="649" y="735"/>
                  </a:lnTo>
                  <a:lnTo>
                    <a:pt x="700" y="775"/>
                  </a:lnTo>
                  <a:lnTo>
                    <a:pt x="719" y="781"/>
                  </a:lnTo>
                  <a:lnTo>
                    <a:pt x="759" y="815"/>
                  </a:lnTo>
                  <a:lnTo>
                    <a:pt x="995" y="878"/>
                  </a:lnTo>
                  <a:lnTo>
                    <a:pt x="1200" y="907"/>
                  </a:lnTo>
                  <a:lnTo>
                    <a:pt x="1241" y="886"/>
                  </a:lnTo>
                  <a:lnTo>
                    <a:pt x="1282" y="840"/>
                  </a:lnTo>
                  <a:lnTo>
                    <a:pt x="1344" y="829"/>
                  </a:lnTo>
                  <a:lnTo>
                    <a:pt x="1430" y="853"/>
                  </a:lnTo>
                  <a:lnTo>
                    <a:pt x="1455" y="817"/>
                  </a:lnTo>
                  <a:lnTo>
                    <a:pt x="1553" y="831"/>
                  </a:lnTo>
                  <a:lnTo>
                    <a:pt x="1564" y="796"/>
                  </a:lnTo>
                  <a:lnTo>
                    <a:pt x="1602" y="779"/>
                  </a:lnTo>
                  <a:lnTo>
                    <a:pt x="1651" y="732"/>
                  </a:lnTo>
                  <a:lnTo>
                    <a:pt x="1701" y="721"/>
                  </a:lnTo>
                  <a:lnTo>
                    <a:pt x="1702" y="630"/>
                  </a:lnTo>
                  <a:lnTo>
                    <a:pt x="1745" y="550"/>
                  </a:lnTo>
                  <a:lnTo>
                    <a:pt x="1716" y="510"/>
                  </a:lnTo>
                  <a:lnTo>
                    <a:pt x="1736" y="477"/>
                  </a:lnTo>
                  <a:lnTo>
                    <a:pt x="1853" y="480"/>
                  </a:lnTo>
                  <a:lnTo>
                    <a:pt x="1875" y="444"/>
                  </a:lnTo>
                  <a:lnTo>
                    <a:pt x="1879" y="356"/>
                  </a:lnTo>
                  <a:lnTo>
                    <a:pt x="1827" y="197"/>
                  </a:lnTo>
                  <a:lnTo>
                    <a:pt x="1829" y="137"/>
                  </a:lnTo>
                  <a:lnTo>
                    <a:pt x="1797" y="91"/>
                  </a:lnTo>
                  <a:lnTo>
                    <a:pt x="1640" y="96"/>
                  </a:lnTo>
                  <a:lnTo>
                    <a:pt x="1583" y="38"/>
                  </a:lnTo>
                  <a:lnTo>
                    <a:pt x="1547" y="17"/>
                  </a:lnTo>
                  <a:lnTo>
                    <a:pt x="1400" y="0"/>
                  </a:lnTo>
                  <a:lnTo>
                    <a:pt x="1355" y="79"/>
                  </a:lnTo>
                  <a:lnTo>
                    <a:pt x="1311" y="112"/>
                  </a:lnTo>
                  <a:lnTo>
                    <a:pt x="1273" y="126"/>
                  </a:lnTo>
                  <a:lnTo>
                    <a:pt x="1172" y="119"/>
                  </a:lnTo>
                  <a:lnTo>
                    <a:pt x="1089" y="6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8874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 userDrawn="1"/>
        </p:nvCxnSpPr>
        <p:spPr>
          <a:xfrm flipH="1">
            <a:off x="0" y="908050"/>
            <a:ext cx="1028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9047" y="1628808"/>
            <a:ext cx="8788400" cy="3673301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" y="1125564"/>
            <a:ext cx="1416050" cy="9350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9361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486000" y="1440000"/>
            <a:ext cx="8748000" cy="4536000"/>
          </a:xfrm>
        </p:spPr>
        <p:txBody>
          <a:bodyPr/>
          <a:lstStyle>
            <a:lvl5pPr marL="452438" indent="0"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5FA22-7226-4EE8-88D0-8440712C1B54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790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TSO-E long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>
            <a:lvl1pPr marL="180975" indent="-180975">
              <a:tabLst/>
              <a:defRPr sz="2000" b="1" baseline="0"/>
            </a:lvl1pPr>
            <a:lvl2pPr>
              <a:buFont typeface="Courier New" pitchFamily="49" charset="0"/>
              <a:buChar char="o"/>
              <a:defRPr b="0"/>
            </a:lvl2pPr>
            <a:lvl3pPr marL="442913" indent="-222250">
              <a:buFont typeface="Arial" pitchFamily="34" charset="0"/>
              <a:buChar char="•"/>
              <a:defRPr sz="1600" b="0" i="0"/>
            </a:lvl3pPr>
            <a:lvl4pPr marL="622300" indent="-215900">
              <a:buFont typeface="Arial" pitchFamily="34" charset="0"/>
              <a:buChar char="•"/>
              <a:defRPr/>
            </a:lvl4pPr>
            <a:lvl5pPr marL="898525" indent="-215900">
              <a:defRPr sz="1400" b="1"/>
            </a:lvl5pPr>
            <a:lvl6pPr marL="1074738" indent="-215900">
              <a:buFont typeface="Arial" pitchFamily="34" charset="0"/>
              <a:buChar char="•"/>
              <a:defRPr sz="1400" i="0"/>
            </a:lvl6pPr>
            <a:lvl7pPr marL="1441450" indent="-215900">
              <a:defRPr/>
            </a:lvl7pPr>
            <a:lvl8pPr>
              <a:buNone/>
              <a:defRPr/>
            </a:lvl8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3128970" y="6584976"/>
            <a:ext cx="6884987" cy="144463"/>
          </a:xfrm>
          <a:prstGeom prst="rect">
            <a:avLst/>
          </a:prstGeom>
        </p:spPr>
        <p:txBody>
          <a:bodyPr/>
          <a:lstStyle>
            <a:lvl1pPr algn="r">
              <a:defRPr sz="800" b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995518-E752-4E0A-982A-1E82FFDB71C2}" type="datetime3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 December 2016</a:t>
            </a:fld>
            <a:r>
              <a:rPr lang="en-US" dirty="0"/>
              <a:t>  |  Page </a:t>
            </a:r>
            <a:fld id="{C5857B33-FA85-48F6-B3E4-B6BF020B64D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06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5761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69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602" y="4406905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1413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281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95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1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9226" y="1600205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1932" y="273054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5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07/12/2016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5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5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ieren 14"/>
          <p:cNvGrpSpPr>
            <a:grpSpLocks noChangeAspect="1"/>
          </p:cNvGrpSpPr>
          <p:nvPr userDrawn="1"/>
        </p:nvGrpSpPr>
        <p:grpSpPr>
          <a:xfrm>
            <a:off x="9031500" y="32749"/>
            <a:ext cx="1134000" cy="849666"/>
            <a:chOff x="1090612" y="6556457"/>
            <a:chExt cx="7225099" cy="6234211"/>
          </a:xfrm>
          <a:solidFill>
            <a:schemeClr val="bg1"/>
          </a:solidFill>
        </p:grpSpPr>
        <p:sp>
          <p:nvSpPr>
            <p:cNvPr id="29" name="Freeform 24"/>
            <p:cNvSpPr>
              <a:spLocks noChangeAspect="1"/>
            </p:cNvSpPr>
            <p:nvPr/>
          </p:nvSpPr>
          <p:spPr bwMode="gray">
            <a:xfrm>
              <a:off x="3681495" y="7373561"/>
              <a:ext cx="1262319" cy="1445069"/>
            </a:xfrm>
            <a:custGeom>
              <a:avLst/>
              <a:gdLst>
                <a:gd name="T0" fmla="*/ 118 w 342"/>
                <a:gd name="T1" fmla="*/ 291 h 382"/>
                <a:gd name="T2" fmla="*/ 48 w 342"/>
                <a:gd name="T3" fmla="*/ 319 h 382"/>
                <a:gd name="T4" fmla="*/ 0 w 342"/>
                <a:gd name="T5" fmla="*/ 291 h 382"/>
                <a:gd name="T6" fmla="*/ 27 w 342"/>
                <a:gd name="T7" fmla="*/ 268 h 382"/>
                <a:gd name="T8" fmla="*/ 51 w 342"/>
                <a:gd name="T9" fmla="*/ 268 h 382"/>
                <a:gd name="T10" fmla="*/ 120 w 342"/>
                <a:gd name="T11" fmla="*/ 238 h 382"/>
                <a:gd name="T12" fmla="*/ 83 w 342"/>
                <a:gd name="T13" fmla="*/ 236 h 382"/>
                <a:gd name="T14" fmla="*/ 76 w 342"/>
                <a:gd name="T15" fmla="*/ 247 h 382"/>
                <a:gd name="T16" fmla="*/ 46 w 342"/>
                <a:gd name="T17" fmla="*/ 254 h 382"/>
                <a:gd name="T18" fmla="*/ 46 w 342"/>
                <a:gd name="T19" fmla="*/ 245 h 382"/>
                <a:gd name="T20" fmla="*/ 76 w 342"/>
                <a:gd name="T21" fmla="*/ 206 h 382"/>
                <a:gd name="T22" fmla="*/ 116 w 342"/>
                <a:gd name="T23" fmla="*/ 146 h 382"/>
                <a:gd name="T24" fmla="*/ 118 w 342"/>
                <a:gd name="T25" fmla="*/ 79 h 382"/>
                <a:gd name="T26" fmla="*/ 155 w 342"/>
                <a:gd name="T27" fmla="*/ 72 h 382"/>
                <a:gd name="T28" fmla="*/ 178 w 342"/>
                <a:gd name="T29" fmla="*/ 92 h 382"/>
                <a:gd name="T30" fmla="*/ 162 w 342"/>
                <a:gd name="T31" fmla="*/ 111 h 382"/>
                <a:gd name="T32" fmla="*/ 169 w 342"/>
                <a:gd name="T33" fmla="*/ 129 h 382"/>
                <a:gd name="T34" fmla="*/ 197 w 342"/>
                <a:gd name="T35" fmla="*/ 122 h 382"/>
                <a:gd name="T36" fmla="*/ 197 w 342"/>
                <a:gd name="T37" fmla="*/ 90 h 382"/>
                <a:gd name="T38" fmla="*/ 183 w 342"/>
                <a:gd name="T39" fmla="*/ 79 h 382"/>
                <a:gd name="T40" fmla="*/ 199 w 342"/>
                <a:gd name="T41" fmla="*/ 28 h 382"/>
                <a:gd name="T42" fmla="*/ 272 w 342"/>
                <a:gd name="T43" fmla="*/ 0 h 382"/>
                <a:gd name="T44" fmla="*/ 305 w 342"/>
                <a:gd name="T45" fmla="*/ 1 h 382"/>
                <a:gd name="T46" fmla="*/ 342 w 342"/>
                <a:gd name="T47" fmla="*/ 33 h 382"/>
                <a:gd name="T48" fmla="*/ 325 w 342"/>
                <a:gd name="T49" fmla="*/ 162 h 382"/>
                <a:gd name="T50" fmla="*/ 258 w 342"/>
                <a:gd name="T51" fmla="*/ 218 h 382"/>
                <a:gd name="T52" fmla="*/ 258 w 342"/>
                <a:gd name="T53" fmla="*/ 298 h 382"/>
                <a:gd name="T54" fmla="*/ 241 w 342"/>
                <a:gd name="T55" fmla="*/ 337 h 382"/>
                <a:gd name="T56" fmla="*/ 258 w 342"/>
                <a:gd name="T57" fmla="*/ 382 h 382"/>
                <a:gd name="T58" fmla="*/ 206 w 342"/>
                <a:gd name="T59" fmla="*/ 361 h 382"/>
                <a:gd name="T60" fmla="*/ 223 w 342"/>
                <a:gd name="T61" fmla="*/ 305 h 382"/>
                <a:gd name="T62" fmla="*/ 118 w 342"/>
                <a:gd name="T63" fmla="*/ 291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2" h="382">
                  <a:moveTo>
                    <a:pt x="118" y="291"/>
                  </a:moveTo>
                  <a:lnTo>
                    <a:pt x="48" y="319"/>
                  </a:lnTo>
                  <a:lnTo>
                    <a:pt x="0" y="291"/>
                  </a:lnTo>
                  <a:lnTo>
                    <a:pt x="27" y="268"/>
                  </a:lnTo>
                  <a:lnTo>
                    <a:pt x="51" y="268"/>
                  </a:lnTo>
                  <a:lnTo>
                    <a:pt x="120" y="238"/>
                  </a:lnTo>
                  <a:lnTo>
                    <a:pt x="83" y="236"/>
                  </a:lnTo>
                  <a:lnTo>
                    <a:pt x="76" y="247"/>
                  </a:lnTo>
                  <a:lnTo>
                    <a:pt x="46" y="254"/>
                  </a:lnTo>
                  <a:lnTo>
                    <a:pt x="46" y="245"/>
                  </a:lnTo>
                  <a:lnTo>
                    <a:pt x="76" y="206"/>
                  </a:lnTo>
                  <a:lnTo>
                    <a:pt x="116" y="146"/>
                  </a:lnTo>
                  <a:lnTo>
                    <a:pt x="118" y="79"/>
                  </a:lnTo>
                  <a:lnTo>
                    <a:pt x="155" y="72"/>
                  </a:lnTo>
                  <a:lnTo>
                    <a:pt x="178" y="92"/>
                  </a:lnTo>
                  <a:lnTo>
                    <a:pt x="162" y="111"/>
                  </a:lnTo>
                  <a:lnTo>
                    <a:pt x="169" y="129"/>
                  </a:lnTo>
                  <a:lnTo>
                    <a:pt x="197" y="122"/>
                  </a:lnTo>
                  <a:lnTo>
                    <a:pt x="197" y="90"/>
                  </a:lnTo>
                  <a:lnTo>
                    <a:pt x="183" y="79"/>
                  </a:lnTo>
                  <a:lnTo>
                    <a:pt x="199" y="28"/>
                  </a:lnTo>
                  <a:lnTo>
                    <a:pt x="272" y="0"/>
                  </a:lnTo>
                  <a:lnTo>
                    <a:pt x="305" y="1"/>
                  </a:lnTo>
                  <a:lnTo>
                    <a:pt x="342" y="33"/>
                  </a:lnTo>
                  <a:lnTo>
                    <a:pt x="325" y="162"/>
                  </a:lnTo>
                  <a:lnTo>
                    <a:pt x="258" y="218"/>
                  </a:lnTo>
                  <a:lnTo>
                    <a:pt x="258" y="298"/>
                  </a:lnTo>
                  <a:lnTo>
                    <a:pt x="241" y="337"/>
                  </a:lnTo>
                  <a:lnTo>
                    <a:pt x="258" y="382"/>
                  </a:lnTo>
                  <a:lnTo>
                    <a:pt x="206" y="361"/>
                  </a:lnTo>
                  <a:lnTo>
                    <a:pt x="223" y="305"/>
                  </a:lnTo>
                  <a:lnTo>
                    <a:pt x="118" y="291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" name="Freeform 25"/>
            <p:cNvSpPr>
              <a:spLocks noChangeAspect="1"/>
            </p:cNvSpPr>
            <p:nvPr/>
          </p:nvSpPr>
          <p:spPr bwMode="gray">
            <a:xfrm>
              <a:off x="4520585" y="9053165"/>
              <a:ext cx="180332" cy="378287"/>
            </a:xfrm>
            <a:custGeom>
              <a:avLst/>
              <a:gdLst>
                <a:gd name="T0" fmla="*/ 31 w 49"/>
                <a:gd name="T1" fmla="*/ 0 h 102"/>
                <a:gd name="T2" fmla="*/ 49 w 49"/>
                <a:gd name="T3" fmla="*/ 67 h 102"/>
                <a:gd name="T4" fmla="*/ 42 w 49"/>
                <a:gd name="T5" fmla="*/ 102 h 102"/>
                <a:gd name="T6" fmla="*/ 0 w 49"/>
                <a:gd name="T7" fmla="*/ 95 h 102"/>
                <a:gd name="T8" fmla="*/ 3 w 49"/>
                <a:gd name="T9" fmla="*/ 46 h 102"/>
                <a:gd name="T10" fmla="*/ 31 w 49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102">
                  <a:moveTo>
                    <a:pt x="31" y="0"/>
                  </a:moveTo>
                  <a:lnTo>
                    <a:pt x="49" y="67"/>
                  </a:lnTo>
                  <a:lnTo>
                    <a:pt x="42" y="102"/>
                  </a:lnTo>
                  <a:lnTo>
                    <a:pt x="0" y="95"/>
                  </a:lnTo>
                  <a:lnTo>
                    <a:pt x="3" y="46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1" name="Freeform 26"/>
            <p:cNvSpPr>
              <a:spLocks noChangeAspect="1"/>
            </p:cNvSpPr>
            <p:nvPr/>
          </p:nvSpPr>
          <p:spPr bwMode="gray">
            <a:xfrm>
              <a:off x="1090612" y="8652180"/>
              <a:ext cx="4173377" cy="4138488"/>
            </a:xfrm>
            <a:custGeom>
              <a:avLst/>
              <a:gdLst>
                <a:gd name="T0" fmla="*/ 1106 w 1134"/>
                <a:gd name="T1" fmla="*/ 906 h 1094"/>
                <a:gd name="T2" fmla="*/ 1075 w 1134"/>
                <a:gd name="T3" fmla="*/ 910 h 1094"/>
                <a:gd name="T4" fmla="*/ 1062 w 1134"/>
                <a:gd name="T5" fmla="*/ 950 h 1094"/>
                <a:gd name="T6" fmla="*/ 858 w 1134"/>
                <a:gd name="T7" fmla="*/ 973 h 1094"/>
                <a:gd name="T8" fmla="*/ 770 w 1134"/>
                <a:gd name="T9" fmla="*/ 960 h 1094"/>
                <a:gd name="T10" fmla="*/ 691 w 1134"/>
                <a:gd name="T11" fmla="*/ 1082 h 1094"/>
                <a:gd name="T12" fmla="*/ 581 w 1134"/>
                <a:gd name="T13" fmla="*/ 1082 h 1094"/>
                <a:gd name="T14" fmla="*/ 561 w 1134"/>
                <a:gd name="T15" fmla="*/ 1055 h 1094"/>
                <a:gd name="T16" fmla="*/ 528 w 1134"/>
                <a:gd name="T17" fmla="*/ 1049 h 1094"/>
                <a:gd name="T18" fmla="*/ 471 w 1134"/>
                <a:gd name="T19" fmla="*/ 1056 h 1094"/>
                <a:gd name="T20" fmla="*/ 271 w 1134"/>
                <a:gd name="T21" fmla="*/ 978 h 1094"/>
                <a:gd name="T22" fmla="*/ 328 w 1134"/>
                <a:gd name="T23" fmla="*/ 699 h 1094"/>
                <a:gd name="T24" fmla="*/ 323 w 1134"/>
                <a:gd name="T25" fmla="*/ 636 h 1094"/>
                <a:gd name="T26" fmla="*/ 255 w 1134"/>
                <a:gd name="T27" fmla="*/ 510 h 1094"/>
                <a:gd name="T28" fmla="*/ 75 w 1134"/>
                <a:gd name="T29" fmla="*/ 426 h 1094"/>
                <a:gd name="T30" fmla="*/ 0 w 1134"/>
                <a:gd name="T31" fmla="*/ 358 h 1094"/>
                <a:gd name="T32" fmla="*/ 151 w 1134"/>
                <a:gd name="T33" fmla="*/ 307 h 1094"/>
                <a:gd name="T34" fmla="*/ 252 w 1134"/>
                <a:gd name="T35" fmla="*/ 321 h 1094"/>
                <a:gd name="T36" fmla="*/ 243 w 1134"/>
                <a:gd name="T37" fmla="*/ 192 h 1094"/>
                <a:gd name="T38" fmla="*/ 318 w 1134"/>
                <a:gd name="T39" fmla="*/ 226 h 1094"/>
                <a:gd name="T40" fmla="*/ 437 w 1134"/>
                <a:gd name="T41" fmla="*/ 210 h 1094"/>
                <a:gd name="T42" fmla="*/ 446 w 1134"/>
                <a:gd name="T43" fmla="*/ 173 h 1094"/>
                <a:gd name="T44" fmla="*/ 557 w 1134"/>
                <a:gd name="T45" fmla="*/ 26 h 1094"/>
                <a:gd name="T46" fmla="*/ 661 w 1134"/>
                <a:gd name="T47" fmla="*/ 43 h 1094"/>
                <a:gd name="T48" fmla="*/ 805 w 1134"/>
                <a:gd name="T49" fmla="*/ 137 h 1094"/>
                <a:gd name="T50" fmla="*/ 892 w 1134"/>
                <a:gd name="T51" fmla="*/ 196 h 1094"/>
                <a:gd name="T52" fmla="*/ 973 w 1134"/>
                <a:gd name="T53" fmla="*/ 207 h 1094"/>
                <a:gd name="T54" fmla="*/ 1092 w 1134"/>
                <a:gd name="T55" fmla="*/ 319 h 1094"/>
                <a:gd name="T56" fmla="*/ 959 w 1134"/>
                <a:gd name="T57" fmla="*/ 588 h 1094"/>
                <a:gd name="T58" fmla="*/ 983 w 1134"/>
                <a:gd name="T59" fmla="*/ 620 h 1094"/>
                <a:gd name="T60" fmla="*/ 1039 w 1134"/>
                <a:gd name="T61" fmla="*/ 648 h 1094"/>
                <a:gd name="T62" fmla="*/ 1032 w 1134"/>
                <a:gd name="T63" fmla="*/ 780 h 1094"/>
                <a:gd name="T64" fmla="*/ 1089 w 1134"/>
                <a:gd name="T65" fmla="*/ 875 h 10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34" h="1094">
                  <a:moveTo>
                    <a:pt x="1089" y="875"/>
                  </a:moveTo>
                  <a:lnTo>
                    <a:pt x="1106" y="906"/>
                  </a:lnTo>
                  <a:lnTo>
                    <a:pt x="1097" y="928"/>
                  </a:lnTo>
                  <a:lnTo>
                    <a:pt x="1075" y="910"/>
                  </a:lnTo>
                  <a:lnTo>
                    <a:pt x="1050" y="928"/>
                  </a:lnTo>
                  <a:lnTo>
                    <a:pt x="1062" y="950"/>
                  </a:lnTo>
                  <a:lnTo>
                    <a:pt x="963" y="1013"/>
                  </a:lnTo>
                  <a:lnTo>
                    <a:pt x="858" y="973"/>
                  </a:lnTo>
                  <a:lnTo>
                    <a:pt x="832" y="980"/>
                  </a:lnTo>
                  <a:lnTo>
                    <a:pt x="770" y="960"/>
                  </a:lnTo>
                  <a:lnTo>
                    <a:pt x="695" y="1001"/>
                  </a:lnTo>
                  <a:lnTo>
                    <a:pt x="691" y="1082"/>
                  </a:lnTo>
                  <a:lnTo>
                    <a:pt x="633" y="1094"/>
                  </a:lnTo>
                  <a:lnTo>
                    <a:pt x="581" y="1082"/>
                  </a:lnTo>
                  <a:lnTo>
                    <a:pt x="581" y="1065"/>
                  </a:lnTo>
                  <a:lnTo>
                    <a:pt x="561" y="1055"/>
                  </a:lnTo>
                  <a:lnTo>
                    <a:pt x="541" y="1064"/>
                  </a:lnTo>
                  <a:lnTo>
                    <a:pt x="528" y="1049"/>
                  </a:lnTo>
                  <a:lnTo>
                    <a:pt x="492" y="1042"/>
                  </a:lnTo>
                  <a:lnTo>
                    <a:pt x="471" y="1056"/>
                  </a:lnTo>
                  <a:lnTo>
                    <a:pt x="300" y="1010"/>
                  </a:lnTo>
                  <a:lnTo>
                    <a:pt x="271" y="978"/>
                  </a:lnTo>
                  <a:lnTo>
                    <a:pt x="293" y="951"/>
                  </a:lnTo>
                  <a:lnTo>
                    <a:pt x="328" y="699"/>
                  </a:lnTo>
                  <a:lnTo>
                    <a:pt x="339" y="663"/>
                  </a:lnTo>
                  <a:lnTo>
                    <a:pt x="323" y="636"/>
                  </a:lnTo>
                  <a:lnTo>
                    <a:pt x="241" y="557"/>
                  </a:lnTo>
                  <a:lnTo>
                    <a:pt x="255" y="510"/>
                  </a:lnTo>
                  <a:lnTo>
                    <a:pt x="206" y="503"/>
                  </a:lnTo>
                  <a:lnTo>
                    <a:pt x="75" y="426"/>
                  </a:lnTo>
                  <a:lnTo>
                    <a:pt x="33" y="436"/>
                  </a:lnTo>
                  <a:lnTo>
                    <a:pt x="0" y="358"/>
                  </a:lnTo>
                  <a:lnTo>
                    <a:pt x="26" y="328"/>
                  </a:lnTo>
                  <a:lnTo>
                    <a:pt x="151" y="307"/>
                  </a:lnTo>
                  <a:lnTo>
                    <a:pt x="181" y="337"/>
                  </a:lnTo>
                  <a:lnTo>
                    <a:pt x="252" y="321"/>
                  </a:lnTo>
                  <a:lnTo>
                    <a:pt x="293" y="335"/>
                  </a:lnTo>
                  <a:lnTo>
                    <a:pt x="243" y="192"/>
                  </a:lnTo>
                  <a:lnTo>
                    <a:pt x="304" y="187"/>
                  </a:lnTo>
                  <a:lnTo>
                    <a:pt x="318" y="226"/>
                  </a:lnTo>
                  <a:lnTo>
                    <a:pt x="404" y="233"/>
                  </a:lnTo>
                  <a:lnTo>
                    <a:pt x="437" y="210"/>
                  </a:lnTo>
                  <a:lnTo>
                    <a:pt x="427" y="201"/>
                  </a:lnTo>
                  <a:lnTo>
                    <a:pt x="446" y="173"/>
                  </a:lnTo>
                  <a:lnTo>
                    <a:pt x="559" y="109"/>
                  </a:lnTo>
                  <a:lnTo>
                    <a:pt x="557" y="26"/>
                  </a:lnTo>
                  <a:lnTo>
                    <a:pt x="647" y="0"/>
                  </a:lnTo>
                  <a:lnTo>
                    <a:pt x="661" y="43"/>
                  </a:lnTo>
                  <a:lnTo>
                    <a:pt x="749" y="78"/>
                  </a:lnTo>
                  <a:lnTo>
                    <a:pt x="805" y="137"/>
                  </a:lnTo>
                  <a:lnTo>
                    <a:pt x="839" y="130"/>
                  </a:lnTo>
                  <a:lnTo>
                    <a:pt x="892" y="196"/>
                  </a:lnTo>
                  <a:lnTo>
                    <a:pt x="931" y="200"/>
                  </a:lnTo>
                  <a:lnTo>
                    <a:pt x="973" y="207"/>
                  </a:lnTo>
                  <a:lnTo>
                    <a:pt x="1134" y="259"/>
                  </a:lnTo>
                  <a:lnTo>
                    <a:pt x="1092" y="319"/>
                  </a:lnTo>
                  <a:lnTo>
                    <a:pt x="1068" y="462"/>
                  </a:lnTo>
                  <a:lnTo>
                    <a:pt x="959" y="588"/>
                  </a:lnTo>
                  <a:lnTo>
                    <a:pt x="962" y="634"/>
                  </a:lnTo>
                  <a:lnTo>
                    <a:pt x="983" y="620"/>
                  </a:lnTo>
                  <a:lnTo>
                    <a:pt x="1018" y="616"/>
                  </a:lnTo>
                  <a:lnTo>
                    <a:pt x="1039" y="648"/>
                  </a:lnTo>
                  <a:lnTo>
                    <a:pt x="1057" y="731"/>
                  </a:lnTo>
                  <a:lnTo>
                    <a:pt x="1032" y="780"/>
                  </a:lnTo>
                  <a:lnTo>
                    <a:pt x="1047" y="861"/>
                  </a:lnTo>
                  <a:lnTo>
                    <a:pt x="1089" y="87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2" name="Freeform 27"/>
            <p:cNvSpPr>
              <a:spLocks noChangeAspect="1"/>
            </p:cNvSpPr>
            <p:nvPr/>
          </p:nvSpPr>
          <p:spPr bwMode="gray">
            <a:xfrm>
              <a:off x="4568427" y="6556457"/>
              <a:ext cx="2900020" cy="3915293"/>
            </a:xfrm>
            <a:custGeom>
              <a:avLst/>
              <a:gdLst>
                <a:gd name="T0" fmla="*/ 101 w 788"/>
                <a:gd name="T1" fmla="*/ 249 h 1036"/>
                <a:gd name="T2" fmla="*/ 88 w 788"/>
                <a:gd name="T3" fmla="*/ 219 h 1036"/>
                <a:gd name="T4" fmla="*/ 113 w 788"/>
                <a:gd name="T5" fmla="*/ 177 h 1036"/>
                <a:gd name="T6" fmla="*/ 191 w 788"/>
                <a:gd name="T7" fmla="*/ 210 h 1036"/>
                <a:gd name="T8" fmla="*/ 222 w 788"/>
                <a:gd name="T9" fmla="*/ 157 h 1036"/>
                <a:gd name="T10" fmla="*/ 312 w 788"/>
                <a:gd name="T11" fmla="*/ 182 h 1036"/>
                <a:gd name="T12" fmla="*/ 245 w 788"/>
                <a:gd name="T13" fmla="*/ 140 h 1036"/>
                <a:gd name="T14" fmla="*/ 255 w 788"/>
                <a:gd name="T15" fmla="*/ 61 h 1036"/>
                <a:gd name="T16" fmla="*/ 235 w 788"/>
                <a:gd name="T17" fmla="*/ 0 h 1036"/>
                <a:gd name="T18" fmla="*/ 337 w 788"/>
                <a:gd name="T19" fmla="*/ 22 h 1036"/>
                <a:gd name="T20" fmla="*/ 394 w 788"/>
                <a:gd name="T21" fmla="*/ 74 h 1036"/>
                <a:gd name="T22" fmla="*/ 437 w 788"/>
                <a:gd name="T23" fmla="*/ 94 h 1036"/>
                <a:gd name="T24" fmla="*/ 415 w 788"/>
                <a:gd name="T25" fmla="*/ 136 h 1036"/>
                <a:gd name="T26" fmla="*/ 503 w 788"/>
                <a:gd name="T27" fmla="*/ 100 h 1036"/>
                <a:gd name="T28" fmla="*/ 556 w 788"/>
                <a:gd name="T29" fmla="*/ 72 h 1036"/>
                <a:gd name="T30" fmla="*/ 668 w 788"/>
                <a:gd name="T31" fmla="*/ 119 h 1036"/>
                <a:gd name="T32" fmla="*/ 733 w 788"/>
                <a:gd name="T33" fmla="*/ 171 h 1036"/>
                <a:gd name="T34" fmla="*/ 707 w 788"/>
                <a:gd name="T35" fmla="*/ 290 h 1036"/>
                <a:gd name="T36" fmla="*/ 753 w 788"/>
                <a:gd name="T37" fmla="*/ 436 h 1036"/>
                <a:gd name="T38" fmla="*/ 780 w 788"/>
                <a:gd name="T39" fmla="*/ 545 h 1036"/>
                <a:gd name="T40" fmla="*/ 714 w 788"/>
                <a:gd name="T41" fmla="*/ 552 h 1036"/>
                <a:gd name="T42" fmla="*/ 543 w 788"/>
                <a:gd name="T43" fmla="*/ 649 h 1036"/>
                <a:gd name="T44" fmla="*/ 686 w 788"/>
                <a:gd name="T45" fmla="*/ 859 h 1036"/>
                <a:gd name="T46" fmla="*/ 605 w 788"/>
                <a:gd name="T47" fmla="*/ 936 h 1036"/>
                <a:gd name="T48" fmla="*/ 503 w 788"/>
                <a:gd name="T49" fmla="*/ 998 h 1036"/>
                <a:gd name="T50" fmla="*/ 413 w 788"/>
                <a:gd name="T51" fmla="*/ 1015 h 1036"/>
                <a:gd name="T52" fmla="*/ 322 w 788"/>
                <a:gd name="T53" fmla="*/ 1005 h 1036"/>
                <a:gd name="T54" fmla="*/ 123 w 788"/>
                <a:gd name="T55" fmla="*/ 1015 h 1036"/>
                <a:gd name="T56" fmla="*/ 189 w 788"/>
                <a:gd name="T57" fmla="*/ 813 h 1036"/>
                <a:gd name="T58" fmla="*/ 35 w 788"/>
                <a:gd name="T59" fmla="*/ 726 h 1036"/>
                <a:gd name="T60" fmla="*/ 17 w 788"/>
                <a:gd name="T61" fmla="*/ 597 h 1036"/>
                <a:gd name="T62" fmla="*/ 17 w 788"/>
                <a:gd name="T63" fmla="*/ 513 h 1036"/>
                <a:gd name="T64" fmla="*/ 84 w 788"/>
                <a:gd name="T65" fmla="*/ 378 h 10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8" h="1036">
                  <a:moveTo>
                    <a:pt x="84" y="378"/>
                  </a:moveTo>
                  <a:lnTo>
                    <a:pt x="101" y="249"/>
                  </a:lnTo>
                  <a:lnTo>
                    <a:pt x="109" y="227"/>
                  </a:lnTo>
                  <a:lnTo>
                    <a:pt x="88" y="219"/>
                  </a:lnTo>
                  <a:lnTo>
                    <a:pt x="92" y="198"/>
                  </a:lnTo>
                  <a:lnTo>
                    <a:pt x="113" y="177"/>
                  </a:lnTo>
                  <a:lnTo>
                    <a:pt x="178" y="177"/>
                  </a:lnTo>
                  <a:lnTo>
                    <a:pt x="191" y="210"/>
                  </a:lnTo>
                  <a:lnTo>
                    <a:pt x="206" y="208"/>
                  </a:lnTo>
                  <a:lnTo>
                    <a:pt x="222" y="157"/>
                  </a:lnTo>
                  <a:lnTo>
                    <a:pt x="274" y="161"/>
                  </a:lnTo>
                  <a:lnTo>
                    <a:pt x="312" y="182"/>
                  </a:lnTo>
                  <a:lnTo>
                    <a:pt x="302" y="159"/>
                  </a:lnTo>
                  <a:lnTo>
                    <a:pt x="245" y="140"/>
                  </a:lnTo>
                  <a:lnTo>
                    <a:pt x="235" y="72"/>
                  </a:lnTo>
                  <a:lnTo>
                    <a:pt x="255" y="61"/>
                  </a:lnTo>
                  <a:lnTo>
                    <a:pt x="229" y="14"/>
                  </a:lnTo>
                  <a:lnTo>
                    <a:pt x="235" y="0"/>
                  </a:lnTo>
                  <a:lnTo>
                    <a:pt x="306" y="0"/>
                  </a:lnTo>
                  <a:lnTo>
                    <a:pt x="337" y="22"/>
                  </a:lnTo>
                  <a:lnTo>
                    <a:pt x="341" y="49"/>
                  </a:lnTo>
                  <a:lnTo>
                    <a:pt x="394" y="74"/>
                  </a:lnTo>
                  <a:lnTo>
                    <a:pt x="431" y="72"/>
                  </a:lnTo>
                  <a:lnTo>
                    <a:pt x="437" y="94"/>
                  </a:lnTo>
                  <a:lnTo>
                    <a:pt x="407" y="115"/>
                  </a:lnTo>
                  <a:lnTo>
                    <a:pt x="415" y="136"/>
                  </a:lnTo>
                  <a:lnTo>
                    <a:pt x="468" y="129"/>
                  </a:lnTo>
                  <a:lnTo>
                    <a:pt x="503" y="100"/>
                  </a:lnTo>
                  <a:lnTo>
                    <a:pt x="531" y="96"/>
                  </a:lnTo>
                  <a:lnTo>
                    <a:pt x="556" y="72"/>
                  </a:lnTo>
                  <a:lnTo>
                    <a:pt x="606" y="72"/>
                  </a:lnTo>
                  <a:lnTo>
                    <a:pt x="668" y="119"/>
                  </a:lnTo>
                  <a:lnTo>
                    <a:pt x="672" y="143"/>
                  </a:lnTo>
                  <a:lnTo>
                    <a:pt x="733" y="171"/>
                  </a:lnTo>
                  <a:lnTo>
                    <a:pt x="735" y="213"/>
                  </a:lnTo>
                  <a:lnTo>
                    <a:pt x="707" y="290"/>
                  </a:lnTo>
                  <a:lnTo>
                    <a:pt x="742" y="318"/>
                  </a:lnTo>
                  <a:lnTo>
                    <a:pt x="753" y="436"/>
                  </a:lnTo>
                  <a:lnTo>
                    <a:pt x="788" y="524"/>
                  </a:lnTo>
                  <a:lnTo>
                    <a:pt x="780" y="545"/>
                  </a:lnTo>
                  <a:lnTo>
                    <a:pt x="774" y="562"/>
                  </a:lnTo>
                  <a:lnTo>
                    <a:pt x="714" y="552"/>
                  </a:lnTo>
                  <a:lnTo>
                    <a:pt x="633" y="618"/>
                  </a:lnTo>
                  <a:lnTo>
                    <a:pt x="543" y="649"/>
                  </a:lnTo>
                  <a:lnTo>
                    <a:pt x="578" y="754"/>
                  </a:lnTo>
                  <a:lnTo>
                    <a:pt x="686" y="859"/>
                  </a:lnTo>
                  <a:lnTo>
                    <a:pt x="647" y="910"/>
                  </a:lnTo>
                  <a:lnTo>
                    <a:pt x="605" y="936"/>
                  </a:lnTo>
                  <a:lnTo>
                    <a:pt x="616" y="994"/>
                  </a:lnTo>
                  <a:lnTo>
                    <a:pt x="503" y="998"/>
                  </a:lnTo>
                  <a:lnTo>
                    <a:pt x="469" y="1022"/>
                  </a:lnTo>
                  <a:lnTo>
                    <a:pt x="413" y="1015"/>
                  </a:lnTo>
                  <a:lnTo>
                    <a:pt x="385" y="1036"/>
                  </a:lnTo>
                  <a:lnTo>
                    <a:pt x="322" y="1005"/>
                  </a:lnTo>
                  <a:lnTo>
                    <a:pt x="259" y="984"/>
                  </a:lnTo>
                  <a:lnTo>
                    <a:pt x="123" y="1015"/>
                  </a:lnTo>
                  <a:lnTo>
                    <a:pt x="147" y="873"/>
                  </a:lnTo>
                  <a:lnTo>
                    <a:pt x="189" y="813"/>
                  </a:lnTo>
                  <a:lnTo>
                    <a:pt x="28" y="761"/>
                  </a:lnTo>
                  <a:lnTo>
                    <a:pt x="35" y="726"/>
                  </a:lnTo>
                  <a:lnTo>
                    <a:pt x="17" y="659"/>
                  </a:lnTo>
                  <a:lnTo>
                    <a:pt x="17" y="597"/>
                  </a:lnTo>
                  <a:lnTo>
                    <a:pt x="0" y="552"/>
                  </a:lnTo>
                  <a:lnTo>
                    <a:pt x="17" y="513"/>
                  </a:lnTo>
                  <a:lnTo>
                    <a:pt x="17" y="433"/>
                  </a:lnTo>
                  <a:lnTo>
                    <a:pt x="84" y="378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3" name="Freeform 28"/>
            <p:cNvSpPr>
              <a:spLocks noChangeAspect="1"/>
            </p:cNvSpPr>
            <p:nvPr/>
          </p:nvSpPr>
          <p:spPr bwMode="gray">
            <a:xfrm>
              <a:off x="3475402" y="8474382"/>
              <a:ext cx="1159270" cy="934372"/>
            </a:xfrm>
            <a:custGeom>
              <a:avLst/>
              <a:gdLst>
                <a:gd name="T0" fmla="*/ 102 w 315"/>
                <a:gd name="T1" fmla="*/ 126 h 248"/>
                <a:gd name="T2" fmla="*/ 14 w 315"/>
                <a:gd name="T3" fmla="*/ 91 h 248"/>
                <a:gd name="T4" fmla="*/ 0 w 315"/>
                <a:gd name="T5" fmla="*/ 48 h 248"/>
                <a:gd name="T6" fmla="*/ 58 w 315"/>
                <a:gd name="T7" fmla="*/ 0 h 248"/>
                <a:gd name="T8" fmla="*/ 106 w 315"/>
                <a:gd name="T9" fmla="*/ 28 h 248"/>
                <a:gd name="T10" fmla="*/ 176 w 315"/>
                <a:gd name="T11" fmla="*/ 0 h 248"/>
                <a:gd name="T12" fmla="*/ 280 w 315"/>
                <a:gd name="T13" fmla="*/ 14 h 248"/>
                <a:gd name="T14" fmla="*/ 263 w 315"/>
                <a:gd name="T15" fmla="*/ 70 h 248"/>
                <a:gd name="T16" fmla="*/ 315 w 315"/>
                <a:gd name="T17" fmla="*/ 91 h 248"/>
                <a:gd name="T18" fmla="*/ 315 w 315"/>
                <a:gd name="T19" fmla="*/ 153 h 248"/>
                <a:gd name="T20" fmla="*/ 287 w 315"/>
                <a:gd name="T21" fmla="*/ 199 h 248"/>
                <a:gd name="T22" fmla="*/ 284 w 315"/>
                <a:gd name="T23" fmla="*/ 248 h 248"/>
                <a:gd name="T24" fmla="*/ 245 w 315"/>
                <a:gd name="T25" fmla="*/ 244 h 248"/>
                <a:gd name="T26" fmla="*/ 192 w 315"/>
                <a:gd name="T27" fmla="*/ 178 h 248"/>
                <a:gd name="T28" fmla="*/ 158 w 315"/>
                <a:gd name="T29" fmla="*/ 185 h 248"/>
                <a:gd name="T30" fmla="*/ 102 w 315"/>
                <a:gd name="T31" fmla="*/ 126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5" h="248">
                  <a:moveTo>
                    <a:pt x="102" y="126"/>
                  </a:moveTo>
                  <a:lnTo>
                    <a:pt x="14" y="91"/>
                  </a:lnTo>
                  <a:lnTo>
                    <a:pt x="0" y="48"/>
                  </a:lnTo>
                  <a:lnTo>
                    <a:pt x="58" y="0"/>
                  </a:lnTo>
                  <a:lnTo>
                    <a:pt x="106" y="28"/>
                  </a:lnTo>
                  <a:lnTo>
                    <a:pt x="176" y="0"/>
                  </a:lnTo>
                  <a:lnTo>
                    <a:pt x="280" y="14"/>
                  </a:lnTo>
                  <a:lnTo>
                    <a:pt x="263" y="70"/>
                  </a:lnTo>
                  <a:lnTo>
                    <a:pt x="315" y="91"/>
                  </a:lnTo>
                  <a:lnTo>
                    <a:pt x="315" y="153"/>
                  </a:lnTo>
                  <a:lnTo>
                    <a:pt x="287" y="199"/>
                  </a:lnTo>
                  <a:lnTo>
                    <a:pt x="284" y="248"/>
                  </a:lnTo>
                  <a:lnTo>
                    <a:pt x="245" y="244"/>
                  </a:lnTo>
                  <a:lnTo>
                    <a:pt x="192" y="178"/>
                  </a:lnTo>
                  <a:lnTo>
                    <a:pt x="158" y="185"/>
                  </a:lnTo>
                  <a:lnTo>
                    <a:pt x="102" y="126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4" name="Freeform 13" descr="Large checker board"/>
            <p:cNvSpPr>
              <a:spLocks/>
            </p:cNvSpPr>
            <p:nvPr/>
          </p:nvSpPr>
          <p:spPr bwMode="auto">
            <a:xfrm rot="21249101">
              <a:off x="5611957" y="9696843"/>
              <a:ext cx="2703754" cy="1253939"/>
            </a:xfrm>
            <a:custGeom>
              <a:avLst/>
              <a:gdLst>
                <a:gd name="T0" fmla="*/ 2147483647 w 1879"/>
                <a:gd name="T1" fmla="*/ 2147483647 h 907"/>
                <a:gd name="T2" fmla="*/ 2147483647 w 1879"/>
                <a:gd name="T3" fmla="*/ 2147483647 h 907"/>
                <a:gd name="T4" fmla="*/ 2147483647 w 1879"/>
                <a:gd name="T5" fmla="*/ 2147483647 h 907"/>
                <a:gd name="T6" fmla="*/ 2147483647 w 1879"/>
                <a:gd name="T7" fmla="*/ 2147483647 h 907"/>
                <a:gd name="T8" fmla="*/ 2147483647 w 1879"/>
                <a:gd name="T9" fmla="*/ 2147483647 h 907"/>
                <a:gd name="T10" fmla="*/ 2147483647 w 1879"/>
                <a:gd name="T11" fmla="*/ 2147483647 h 907"/>
                <a:gd name="T12" fmla="*/ 2147483647 w 1879"/>
                <a:gd name="T13" fmla="*/ 2147483647 h 907"/>
                <a:gd name="T14" fmla="*/ 2147483647 w 1879"/>
                <a:gd name="T15" fmla="*/ 2147483647 h 907"/>
                <a:gd name="T16" fmla="*/ 2147483647 w 1879"/>
                <a:gd name="T17" fmla="*/ 2147483647 h 907"/>
                <a:gd name="T18" fmla="*/ 2147483647 w 1879"/>
                <a:gd name="T19" fmla="*/ 2147483647 h 907"/>
                <a:gd name="T20" fmla="*/ 2147483647 w 1879"/>
                <a:gd name="T21" fmla="*/ 2147483647 h 907"/>
                <a:gd name="T22" fmla="*/ 2147483647 w 1879"/>
                <a:gd name="T23" fmla="*/ 2147483647 h 907"/>
                <a:gd name="T24" fmla="*/ 2147483647 w 1879"/>
                <a:gd name="T25" fmla="*/ 2147483647 h 907"/>
                <a:gd name="T26" fmla="*/ 2147483647 w 1879"/>
                <a:gd name="T27" fmla="*/ 2147483647 h 907"/>
                <a:gd name="T28" fmla="*/ 2147483647 w 1879"/>
                <a:gd name="T29" fmla="*/ 2147483647 h 907"/>
                <a:gd name="T30" fmla="*/ 2147483647 w 1879"/>
                <a:gd name="T31" fmla="*/ 2147483647 h 907"/>
                <a:gd name="T32" fmla="*/ 2147483647 w 1879"/>
                <a:gd name="T33" fmla="*/ 2147483647 h 907"/>
                <a:gd name="T34" fmla="*/ 2147483647 w 1879"/>
                <a:gd name="T35" fmla="*/ 2147483647 h 907"/>
                <a:gd name="T36" fmla="*/ 2147483647 w 1879"/>
                <a:gd name="T37" fmla="*/ 2147483647 h 907"/>
                <a:gd name="T38" fmla="*/ 2147483647 w 1879"/>
                <a:gd name="T39" fmla="*/ 2147483647 h 907"/>
                <a:gd name="T40" fmla="*/ 2147483647 w 1879"/>
                <a:gd name="T41" fmla="*/ 2147483647 h 907"/>
                <a:gd name="T42" fmla="*/ 2147483647 w 1879"/>
                <a:gd name="T43" fmla="*/ 2147483647 h 907"/>
                <a:gd name="T44" fmla="*/ 2147483647 w 1879"/>
                <a:gd name="T45" fmla="*/ 2147483647 h 907"/>
                <a:gd name="T46" fmla="*/ 2147483647 w 1879"/>
                <a:gd name="T47" fmla="*/ 2147483647 h 907"/>
                <a:gd name="T48" fmla="*/ 2147483647 w 1879"/>
                <a:gd name="T49" fmla="*/ 2147483647 h 907"/>
                <a:gd name="T50" fmla="*/ 2147483647 w 1879"/>
                <a:gd name="T51" fmla="*/ 2147483647 h 907"/>
                <a:gd name="T52" fmla="*/ 2147483647 w 1879"/>
                <a:gd name="T53" fmla="*/ 2147483647 h 907"/>
                <a:gd name="T54" fmla="*/ 2147483647 w 1879"/>
                <a:gd name="T55" fmla="*/ 2147483647 h 907"/>
                <a:gd name="T56" fmla="*/ 2147483647 w 1879"/>
                <a:gd name="T57" fmla="*/ 2147483647 h 907"/>
                <a:gd name="T58" fmla="*/ 2147483647 w 1879"/>
                <a:gd name="T59" fmla="*/ 2147483647 h 907"/>
                <a:gd name="T60" fmla="*/ 2147483647 w 1879"/>
                <a:gd name="T61" fmla="*/ 2147483647 h 907"/>
                <a:gd name="T62" fmla="*/ 2147483647 w 1879"/>
                <a:gd name="T63" fmla="*/ 2147483647 h 907"/>
                <a:gd name="T64" fmla="*/ 2147483647 w 1879"/>
                <a:gd name="T65" fmla="*/ 2147483647 h 907"/>
                <a:gd name="T66" fmla="*/ 2147483647 w 1879"/>
                <a:gd name="T67" fmla="*/ 2147483647 h 907"/>
                <a:gd name="T68" fmla="*/ 2147483647 w 1879"/>
                <a:gd name="T69" fmla="*/ 2147483647 h 907"/>
                <a:gd name="T70" fmla="*/ 2147483647 w 1879"/>
                <a:gd name="T71" fmla="*/ 0 h 907"/>
                <a:gd name="T72" fmla="*/ 2147483647 w 1879"/>
                <a:gd name="T73" fmla="*/ 2147483647 h 907"/>
                <a:gd name="T74" fmla="*/ 2147483647 w 1879"/>
                <a:gd name="T75" fmla="*/ 2147483647 h 9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79"/>
                <a:gd name="T115" fmla="*/ 0 h 907"/>
                <a:gd name="T116" fmla="*/ 1879 w 1879"/>
                <a:gd name="T117" fmla="*/ 907 h 9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79" h="907">
                  <a:moveTo>
                    <a:pt x="1089" y="64"/>
                  </a:moveTo>
                  <a:lnTo>
                    <a:pt x="1080" y="98"/>
                  </a:lnTo>
                  <a:lnTo>
                    <a:pt x="1002" y="123"/>
                  </a:lnTo>
                  <a:lnTo>
                    <a:pt x="963" y="200"/>
                  </a:lnTo>
                  <a:lnTo>
                    <a:pt x="861" y="230"/>
                  </a:lnTo>
                  <a:lnTo>
                    <a:pt x="835" y="278"/>
                  </a:lnTo>
                  <a:lnTo>
                    <a:pt x="833" y="351"/>
                  </a:lnTo>
                  <a:lnTo>
                    <a:pt x="856" y="424"/>
                  </a:lnTo>
                  <a:lnTo>
                    <a:pt x="856" y="458"/>
                  </a:lnTo>
                  <a:lnTo>
                    <a:pt x="819" y="471"/>
                  </a:lnTo>
                  <a:lnTo>
                    <a:pt x="804" y="435"/>
                  </a:lnTo>
                  <a:lnTo>
                    <a:pt x="739" y="428"/>
                  </a:lnTo>
                  <a:lnTo>
                    <a:pt x="690" y="407"/>
                  </a:lnTo>
                  <a:lnTo>
                    <a:pt x="669" y="427"/>
                  </a:lnTo>
                  <a:lnTo>
                    <a:pt x="520" y="429"/>
                  </a:lnTo>
                  <a:lnTo>
                    <a:pt x="427" y="476"/>
                  </a:lnTo>
                  <a:lnTo>
                    <a:pt x="368" y="469"/>
                  </a:lnTo>
                  <a:lnTo>
                    <a:pt x="313" y="427"/>
                  </a:lnTo>
                  <a:lnTo>
                    <a:pt x="263" y="416"/>
                  </a:lnTo>
                  <a:lnTo>
                    <a:pt x="230" y="441"/>
                  </a:lnTo>
                  <a:lnTo>
                    <a:pt x="212" y="469"/>
                  </a:lnTo>
                  <a:lnTo>
                    <a:pt x="187" y="481"/>
                  </a:lnTo>
                  <a:lnTo>
                    <a:pt x="146" y="453"/>
                  </a:lnTo>
                  <a:lnTo>
                    <a:pt x="128" y="412"/>
                  </a:lnTo>
                  <a:lnTo>
                    <a:pt x="91" y="396"/>
                  </a:lnTo>
                  <a:lnTo>
                    <a:pt x="48" y="393"/>
                  </a:lnTo>
                  <a:lnTo>
                    <a:pt x="0" y="405"/>
                  </a:lnTo>
                  <a:lnTo>
                    <a:pt x="29" y="444"/>
                  </a:lnTo>
                  <a:lnTo>
                    <a:pt x="60" y="470"/>
                  </a:lnTo>
                  <a:lnTo>
                    <a:pt x="56" y="554"/>
                  </a:lnTo>
                  <a:lnTo>
                    <a:pt x="24" y="585"/>
                  </a:lnTo>
                  <a:lnTo>
                    <a:pt x="93" y="636"/>
                  </a:lnTo>
                  <a:lnTo>
                    <a:pt x="134" y="648"/>
                  </a:lnTo>
                  <a:lnTo>
                    <a:pt x="171" y="633"/>
                  </a:lnTo>
                  <a:lnTo>
                    <a:pt x="203" y="662"/>
                  </a:lnTo>
                  <a:lnTo>
                    <a:pt x="257" y="687"/>
                  </a:lnTo>
                  <a:lnTo>
                    <a:pt x="572" y="648"/>
                  </a:lnTo>
                  <a:lnTo>
                    <a:pt x="595" y="634"/>
                  </a:lnTo>
                  <a:lnTo>
                    <a:pt x="624" y="632"/>
                  </a:lnTo>
                  <a:lnTo>
                    <a:pt x="634" y="641"/>
                  </a:lnTo>
                  <a:lnTo>
                    <a:pt x="636" y="700"/>
                  </a:lnTo>
                  <a:lnTo>
                    <a:pt x="649" y="735"/>
                  </a:lnTo>
                  <a:lnTo>
                    <a:pt x="700" y="775"/>
                  </a:lnTo>
                  <a:lnTo>
                    <a:pt x="719" y="781"/>
                  </a:lnTo>
                  <a:lnTo>
                    <a:pt x="759" y="815"/>
                  </a:lnTo>
                  <a:lnTo>
                    <a:pt x="995" y="878"/>
                  </a:lnTo>
                  <a:lnTo>
                    <a:pt x="1200" y="907"/>
                  </a:lnTo>
                  <a:lnTo>
                    <a:pt x="1241" y="886"/>
                  </a:lnTo>
                  <a:lnTo>
                    <a:pt x="1282" y="840"/>
                  </a:lnTo>
                  <a:lnTo>
                    <a:pt x="1344" y="829"/>
                  </a:lnTo>
                  <a:lnTo>
                    <a:pt x="1430" y="853"/>
                  </a:lnTo>
                  <a:lnTo>
                    <a:pt x="1455" y="817"/>
                  </a:lnTo>
                  <a:lnTo>
                    <a:pt x="1553" y="831"/>
                  </a:lnTo>
                  <a:lnTo>
                    <a:pt x="1564" y="796"/>
                  </a:lnTo>
                  <a:lnTo>
                    <a:pt x="1602" y="779"/>
                  </a:lnTo>
                  <a:lnTo>
                    <a:pt x="1651" y="732"/>
                  </a:lnTo>
                  <a:lnTo>
                    <a:pt x="1701" y="721"/>
                  </a:lnTo>
                  <a:lnTo>
                    <a:pt x="1702" y="630"/>
                  </a:lnTo>
                  <a:lnTo>
                    <a:pt x="1745" y="550"/>
                  </a:lnTo>
                  <a:lnTo>
                    <a:pt x="1716" y="510"/>
                  </a:lnTo>
                  <a:lnTo>
                    <a:pt x="1736" y="477"/>
                  </a:lnTo>
                  <a:lnTo>
                    <a:pt x="1853" y="480"/>
                  </a:lnTo>
                  <a:lnTo>
                    <a:pt x="1875" y="444"/>
                  </a:lnTo>
                  <a:lnTo>
                    <a:pt x="1879" y="356"/>
                  </a:lnTo>
                  <a:lnTo>
                    <a:pt x="1827" y="197"/>
                  </a:lnTo>
                  <a:lnTo>
                    <a:pt x="1829" y="137"/>
                  </a:lnTo>
                  <a:lnTo>
                    <a:pt x="1797" y="91"/>
                  </a:lnTo>
                  <a:lnTo>
                    <a:pt x="1640" y="96"/>
                  </a:lnTo>
                  <a:lnTo>
                    <a:pt x="1583" y="38"/>
                  </a:lnTo>
                  <a:lnTo>
                    <a:pt x="1547" y="17"/>
                  </a:lnTo>
                  <a:lnTo>
                    <a:pt x="1400" y="0"/>
                  </a:lnTo>
                  <a:lnTo>
                    <a:pt x="1355" y="79"/>
                  </a:lnTo>
                  <a:lnTo>
                    <a:pt x="1311" y="112"/>
                  </a:lnTo>
                  <a:lnTo>
                    <a:pt x="1273" y="126"/>
                  </a:lnTo>
                  <a:lnTo>
                    <a:pt x="1172" y="119"/>
                  </a:lnTo>
                  <a:lnTo>
                    <a:pt x="1089" y="64"/>
                  </a:lnTo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6426" y="1233488"/>
            <a:ext cx="87884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Textmasterformate durch Klicken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04317" y="6475419"/>
            <a:ext cx="14160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AEFD79-2232-44B6-B234-F2C27227F0C3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28"/>
          <p:cNvSpPr>
            <a:spLocks noChangeArrowheads="1"/>
          </p:cNvSpPr>
          <p:nvPr/>
        </p:nvSpPr>
        <p:spPr bwMode="auto">
          <a:xfrm>
            <a:off x="16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fr-FR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4" name="Connecteur droit 23"/>
          <p:cNvCxnSpPr/>
          <p:nvPr userDrawn="1"/>
        </p:nvCxnSpPr>
        <p:spPr>
          <a:xfrm flipH="1">
            <a:off x="0" y="908050"/>
            <a:ext cx="1028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70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Titelmasterformat durch Klicken bearbeiten</a:t>
            </a:r>
          </a:p>
        </p:txBody>
      </p:sp>
      <p:grpSp>
        <p:nvGrpSpPr>
          <p:cNvPr id="1027" name="Group 29"/>
          <p:cNvGrpSpPr>
            <a:grpSpLocks/>
          </p:cNvGrpSpPr>
          <p:nvPr/>
        </p:nvGrpSpPr>
        <p:grpSpPr bwMode="auto">
          <a:xfrm>
            <a:off x="9212265" y="12"/>
            <a:ext cx="1074737" cy="836613"/>
            <a:chOff x="3568" y="981"/>
            <a:chExt cx="1733" cy="1648"/>
          </a:xfrm>
        </p:grpSpPr>
        <p:sp>
          <p:nvSpPr>
            <p:cNvPr id="1043" name="Freeform 24"/>
            <p:cNvSpPr>
              <a:spLocks noChangeAspect="1"/>
            </p:cNvSpPr>
            <p:nvPr userDrawn="1"/>
          </p:nvSpPr>
          <p:spPr bwMode="gray">
            <a:xfrm>
              <a:off x="4272" y="1197"/>
              <a:ext cx="343" cy="382"/>
            </a:xfrm>
            <a:custGeom>
              <a:avLst/>
              <a:gdLst>
                <a:gd name="T0" fmla="*/ 118 w 342"/>
                <a:gd name="T1" fmla="*/ 291 h 382"/>
                <a:gd name="T2" fmla="*/ 48 w 342"/>
                <a:gd name="T3" fmla="*/ 319 h 382"/>
                <a:gd name="T4" fmla="*/ 0 w 342"/>
                <a:gd name="T5" fmla="*/ 291 h 382"/>
                <a:gd name="T6" fmla="*/ 27 w 342"/>
                <a:gd name="T7" fmla="*/ 268 h 382"/>
                <a:gd name="T8" fmla="*/ 51 w 342"/>
                <a:gd name="T9" fmla="*/ 268 h 382"/>
                <a:gd name="T10" fmla="*/ 120 w 342"/>
                <a:gd name="T11" fmla="*/ 238 h 382"/>
                <a:gd name="T12" fmla="*/ 83 w 342"/>
                <a:gd name="T13" fmla="*/ 236 h 382"/>
                <a:gd name="T14" fmla="*/ 76 w 342"/>
                <a:gd name="T15" fmla="*/ 247 h 382"/>
                <a:gd name="T16" fmla="*/ 46 w 342"/>
                <a:gd name="T17" fmla="*/ 254 h 382"/>
                <a:gd name="T18" fmla="*/ 46 w 342"/>
                <a:gd name="T19" fmla="*/ 245 h 382"/>
                <a:gd name="T20" fmla="*/ 76 w 342"/>
                <a:gd name="T21" fmla="*/ 206 h 382"/>
                <a:gd name="T22" fmla="*/ 116 w 342"/>
                <a:gd name="T23" fmla="*/ 146 h 382"/>
                <a:gd name="T24" fmla="*/ 118 w 342"/>
                <a:gd name="T25" fmla="*/ 79 h 382"/>
                <a:gd name="T26" fmla="*/ 155 w 342"/>
                <a:gd name="T27" fmla="*/ 72 h 382"/>
                <a:gd name="T28" fmla="*/ 178 w 342"/>
                <a:gd name="T29" fmla="*/ 92 h 382"/>
                <a:gd name="T30" fmla="*/ 162 w 342"/>
                <a:gd name="T31" fmla="*/ 111 h 382"/>
                <a:gd name="T32" fmla="*/ 169 w 342"/>
                <a:gd name="T33" fmla="*/ 129 h 382"/>
                <a:gd name="T34" fmla="*/ 197 w 342"/>
                <a:gd name="T35" fmla="*/ 122 h 382"/>
                <a:gd name="T36" fmla="*/ 197 w 342"/>
                <a:gd name="T37" fmla="*/ 90 h 382"/>
                <a:gd name="T38" fmla="*/ 183 w 342"/>
                <a:gd name="T39" fmla="*/ 79 h 382"/>
                <a:gd name="T40" fmla="*/ 199 w 342"/>
                <a:gd name="T41" fmla="*/ 28 h 382"/>
                <a:gd name="T42" fmla="*/ 272 w 342"/>
                <a:gd name="T43" fmla="*/ 0 h 382"/>
                <a:gd name="T44" fmla="*/ 305 w 342"/>
                <a:gd name="T45" fmla="*/ 1 h 382"/>
                <a:gd name="T46" fmla="*/ 342 w 342"/>
                <a:gd name="T47" fmla="*/ 33 h 382"/>
                <a:gd name="T48" fmla="*/ 325 w 342"/>
                <a:gd name="T49" fmla="*/ 162 h 382"/>
                <a:gd name="T50" fmla="*/ 258 w 342"/>
                <a:gd name="T51" fmla="*/ 218 h 382"/>
                <a:gd name="T52" fmla="*/ 258 w 342"/>
                <a:gd name="T53" fmla="*/ 298 h 382"/>
                <a:gd name="T54" fmla="*/ 241 w 342"/>
                <a:gd name="T55" fmla="*/ 337 h 382"/>
                <a:gd name="T56" fmla="*/ 258 w 342"/>
                <a:gd name="T57" fmla="*/ 382 h 382"/>
                <a:gd name="T58" fmla="*/ 206 w 342"/>
                <a:gd name="T59" fmla="*/ 361 h 382"/>
                <a:gd name="T60" fmla="*/ 223 w 342"/>
                <a:gd name="T61" fmla="*/ 305 h 382"/>
                <a:gd name="T62" fmla="*/ 118 w 342"/>
                <a:gd name="T63" fmla="*/ 291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2" h="382">
                  <a:moveTo>
                    <a:pt x="118" y="291"/>
                  </a:moveTo>
                  <a:lnTo>
                    <a:pt x="48" y="319"/>
                  </a:lnTo>
                  <a:lnTo>
                    <a:pt x="0" y="291"/>
                  </a:lnTo>
                  <a:lnTo>
                    <a:pt x="27" y="268"/>
                  </a:lnTo>
                  <a:lnTo>
                    <a:pt x="51" y="268"/>
                  </a:lnTo>
                  <a:lnTo>
                    <a:pt x="120" y="238"/>
                  </a:lnTo>
                  <a:lnTo>
                    <a:pt x="83" y="236"/>
                  </a:lnTo>
                  <a:lnTo>
                    <a:pt x="76" y="247"/>
                  </a:lnTo>
                  <a:lnTo>
                    <a:pt x="46" y="254"/>
                  </a:lnTo>
                  <a:lnTo>
                    <a:pt x="46" y="245"/>
                  </a:lnTo>
                  <a:lnTo>
                    <a:pt x="76" y="206"/>
                  </a:lnTo>
                  <a:lnTo>
                    <a:pt x="116" y="146"/>
                  </a:lnTo>
                  <a:lnTo>
                    <a:pt x="118" y="79"/>
                  </a:lnTo>
                  <a:lnTo>
                    <a:pt x="155" y="72"/>
                  </a:lnTo>
                  <a:lnTo>
                    <a:pt x="178" y="92"/>
                  </a:lnTo>
                  <a:lnTo>
                    <a:pt x="162" y="111"/>
                  </a:lnTo>
                  <a:lnTo>
                    <a:pt x="169" y="129"/>
                  </a:lnTo>
                  <a:lnTo>
                    <a:pt x="197" y="122"/>
                  </a:lnTo>
                  <a:lnTo>
                    <a:pt x="197" y="90"/>
                  </a:lnTo>
                  <a:lnTo>
                    <a:pt x="183" y="79"/>
                  </a:lnTo>
                  <a:lnTo>
                    <a:pt x="199" y="28"/>
                  </a:lnTo>
                  <a:lnTo>
                    <a:pt x="272" y="0"/>
                  </a:lnTo>
                  <a:lnTo>
                    <a:pt x="305" y="1"/>
                  </a:lnTo>
                  <a:lnTo>
                    <a:pt x="342" y="33"/>
                  </a:lnTo>
                  <a:lnTo>
                    <a:pt x="325" y="162"/>
                  </a:lnTo>
                  <a:lnTo>
                    <a:pt x="258" y="218"/>
                  </a:lnTo>
                  <a:lnTo>
                    <a:pt x="258" y="298"/>
                  </a:lnTo>
                  <a:lnTo>
                    <a:pt x="241" y="337"/>
                  </a:lnTo>
                  <a:lnTo>
                    <a:pt x="258" y="382"/>
                  </a:lnTo>
                  <a:lnTo>
                    <a:pt x="206" y="361"/>
                  </a:lnTo>
                  <a:lnTo>
                    <a:pt x="223" y="305"/>
                  </a:lnTo>
                  <a:lnTo>
                    <a:pt x="118" y="291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4" name="Freeform 25"/>
            <p:cNvSpPr>
              <a:spLocks noChangeAspect="1"/>
            </p:cNvSpPr>
            <p:nvPr userDrawn="1"/>
          </p:nvSpPr>
          <p:spPr bwMode="gray">
            <a:xfrm>
              <a:off x="4500" y="1641"/>
              <a:ext cx="49" cy="100"/>
            </a:xfrm>
            <a:custGeom>
              <a:avLst/>
              <a:gdLst>
                <a:gd name="T0" fmla="*/ 31 w 49"/>
                <a:gd name="T1" fmla="*/ 0 h 102"/>
                <a:gd name="T2" fmla="*/ 49 w 49"/>
                <a:gd name="T3" fmla="*/ 67 h 102"/>
                <a:gd name="T4" fmla="*/ 42 w 49"/>
                <a:gd name="T5" fmla="*/ 102 h 102"/>
                <a:gd name="T6" fmla="*/ 0 w 49"/>
                <a:gd name="T7" fmla="*/ 95 h 102"/>
                <a:gd name="T8" fmla="*/ 3 w 49"/>
                <a:gd name="T9" fmla="*/ 46 h 102"/>
                <a:gd name="T10" fmla="*/ 31 w 49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102">
                  <a:moveTo>
                    <a:pt x="31" y="0"/>
                  </a:moveTo>
                  <a:lnTo>
                    <a:pt x="49" y="67"/>
                  </a:lnTo>
                  <a:lnTo>
                    <a:pt x="42" y="102"/>
                  </a:lnTo>
                  <a:lnTo>
                    <a:pt x="0" y="95"/>
                  </a:lnTo>
                  <a:lnTo>
                    <a:pt x="3" y="4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5" name="Freeform 26"/>
            <p:cNvSpPr>
              <a:spLocks noChangeAspect="1"/>
            </p:cNvSpPr>
            <p:nvPr userDrawn="1"/>
          </p:nvSpPr>
          <p:spPr bwMode="gray">
            <a:xfrm>
              <a:off x="3568" y="1535"/>
              <a:ext cx="1134" cy="1094"/>
            </a:xfrm>
            <a:custGeom>
              <a:avLst/>
              <a:gdLst>
                <a:gd name="T0" fmla="*/ 1106 w 1134"/>
                <a:gd name="T1" fmla="*/ 906 h 1094"/>
                <a:gd name="T2" fmla="*/ 1075 w 1134"/>
                <a:gd name="T3" fmla="*/ 910 h 1094"/>
                <a:gd name="T4" fmla="*/ 1062 w 1134"/>
                <a:gd name="T5" fmla="*/ 950 h 1094"/>
                <a:gd name="T6" fmla="*/ 858 w 1134"/>
                <a:gd name="T7" fmla="*/ 973 h 1094"/>
                <a:gd name="T8" fmla="*/ 770 w 1134"/>
                <a:gd name="T9" fmla="*/ 960 h 1094"/>
                <a:gd name="T10" fmla="*/ 691 w 1134"/>
                <a:gd name="T11" fmla="*/ 1082 h 1094"/>
                <a:gd name="T12" fmla="*/ 581 w 1134"/>
                <a:gd name="T13" fmla="*/ 1082 h 1094"/>
                <a:gd name="T14" fmla="*/ 561 w 1134"/>
                <a:gd name="T15" fmla="*/ 1055 h 1094"/>
                <a:gd name="T16" fmla="*/ 528 w 1134"/>
                <a:gd name="T17" fmla="*/ 1049 h 1094"/>
                <a:gd name="T18" fmla="*/ 471 w 1134"/>
                <a:gd name="T19" fmla="*/ 1056 h 1094"/>
                <a:gd name="T20" fmla="*/ 271 w 1134"/>
                <a:gd name="T21" fmla="*/ 978 h 1094"/>
                <a:gd name="T22" fmla="*/ 328 w 1134"/>
                <a:gd name="T23" fmla="*/ 699 h 1094"/>
                <a:gd name="T24" fmla="*/ 323 w 1134"/>
                <a:gd name="T25" fmla="*/ 636 h 1094"/>
                <a:gd name="T26" fmla="*/ 255 w 1134"/>
                <a:gd name="T27" fmla="*/ 510 h 1094"/>
                <a:gd name="T28" fmla="*/ 75 w 1134"/>
                <a:gd name="T29" fmla="*/ 426 h 1094"/>
                <a:gd name="T30" fmla="*/ 0 w 1134"/>
                <a:gd name="T31" fmla="*/ 358 h 1094"/>
                <a:gd name="T32" fmla="*/ 151 w 1134"/>
                <a:gd name="T33" fmla="*/ 307 h 1094"/>
                <a:gd name="T34" fmla="*/ 252 w 1134"/>
                <a:gd name="T35" fmla="*/ 321 h 1094"/>
                <a:gd name="T36" fmla="*/ 243 w 1134"/>
                <a:gd name="T37" fmla="*/ 192 h 1094"/>
                <a:gd name="T38" fmla="*/ 318 w 1134"/>
                <a:gd name="T39" fmla="*/ 226 h 1094"/>
                <a:gd name="T40" fmla="*/ 437 w 1134"/>
                <a:gd name="T41" fmla="*/ 210 h 1094"/>
                <a:gd name="T42" fmla="*/ 446 w 1134"/>
                <a:gd name="T43" fmla="*/ 173 h 1094"/>
                <a:gd name="T44" fmla="*/ 557 w 1134"/>
                <a:gd name="T45" fmla="*/ 26 h 1094"/>
                <a:gd name="T46" fmla="*/ 661 w 1134"/>
                <a:gd name="T47" fmla="*/ 43 h 1094"/>
                <a:gd name="T48" fmla="*/ 805 w 1134"/>
                <a:gd name="T49" fmla="*/ 137 h 1094"/>
                <a:gd name="T50" fmla="*/ 892 w 1134"/>
                <a:gd name="T51" fmla="*/ 196 h 1094"/>
                <a:gd name="T52" fmla="*/ 973 w 1134"/>
                <a:gd name="T53" fmla="*/ 207 h 1094"/>
                <a:gd name="T54" fmla="*/ 1092 w 1134"/>
                <a:gd name="T55" fmla="*/ 319 h 1094"/>
                <a:gd name="T56" fmla="*/ 959 w 1134"/>
                <a:gd name="T57" fmla="*/ 588 h 1094"/>
                <a:gd name="T58" fmla="*/ 983 w 1134"/>
                <a:gd name="T59" fmla="*/ 620 h 1094"/>
                <a:gd name="T60" fmla="*/ 1039 w 1134"/>
                <a:gd name="T61" fmla="*/ 648 h 1094"/>
                <a:gd name="T62" fmla="*/ 1032 w 1134"/>
                <a:gd name="T63" fmla="*/ 780 h 1094"/>
                <a:gd name="T64" fmla="*/ 1089 w 1134"/>
                <a:gd name="T65" fmla="*/ 875 h 10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34" h="1094">
                  <a:moveTo>
                    <a:pt x="1089" y="875"/>
                  </a:moveTo>
                  <a:lnTo>
                    <a:pt x="1106" y="906"/>
                  </a:lnTo>
                  <a:lnTo>
                    <a:pt x="1097" y="928"/>
                  </a:lnTo>
                  <a:lnTo>
                    <a:pt x="1075" y="910"/>
                  </a:lnTo>
                  <a:lnTo>
                    <a:pt x="1050" y="928"/>
                  </a:lnTo>
                  <a:lnTo>
                    <a:pt x="1062" y="950"/>
                  </a:lnTo>
                  <a:lnTo>
                    <a:pt x="963" y="1013"/>
                  </a:lnTo>
                  <a:lnTo>
                    <a:pt x="858" y="973"/>
                  </a:lnTo>
                  <a:lnTo>
                    <a:pt x="832" y="980"/>
                  </a:lnTo>
                  <a:lnTo>
                    <a:pt x="770" y="960"/>
                  </a:lnTo>
                  <a:lnTo>
                    <a:pt x="695" y="1001"/>
                  </a:lnTo>
                  <a:lnTo>
                    <a:pt x="691" y="1082"/>
                  </a:lnTo>
                  <a:lnTo>
                    <a:pt x="633" y="1094"/>
                  </a:lnTo>
                  <a:lnTo>
                    <a:pt x="581" y="1082"/>
                  </a:lnTo>
                  <a:lnTo>
                    <a:pt x="581" y="1065"/>
                  </a:lnTo>
                  <a:lnTo>
                    <a:pt x="561" y="1055"/>
                  </a:lnTo>
                  <a:lnTo>
                    <a:pt x="541" y="1064"/>
                  </a:lnTo>
                  <a:lnTo>
                    <a:pt x="528" y="1049"/>
                  </a:lnTo>
                  <a:lnTo>
                    <a:pt x="492" y="1042"/>
                  </a:lnTo>
                  <a:lnTo>
                    <a:pt x="471" y="1056"/>
                  </a:lnTo>
                  <a:lnTo>
                    <a:pt x="300" y="1010"/>
                  </a:lnTo>
                  <a:lnTo>
                    <a:pt x="271" y="978"/>
                  </a:lnTo>
                  <a:lnTo>
                    <a:pt x="293" y="951"/>
                  </a:lnTo>
                  <a:lnTo>
                    <a:pt x="328" y="699"/>
                  </a:lnTo>
                  <a:lnTo>
                    <a:pt x="339" y="663"/>
                  </a:lnTo>
                  <a:lnTo>
                    <a:pt x="323" y="636"/>
                  </a:lnTo>
                  <a:lnTo>
                    <a:pt x="241" y="557"/>
                  </a:lnTo>
                  <a:lnTo>
                    <a:pt x="255" y="510"/>
                  </a:lnTo>
                  <a:lnTo>
                    <a:pt x="206" y="503"/>
                  </a:lnTo>
                  <a:lnTo>
                    <a:pt x="75" y="426"/>
                  </a:lnTo>
                  <a:lnTo>
                    <a:pt x="33" y="436"/>
                  </a:lnTo>
                  <a:lnTo>
                    <a:pt x="0" y="358"/>
                  </a:lnTo>
                  <a:lnTo>
                    <a:pt x="26" y="328"/>
                  </a:lnTo>
                  <a:lnTo>
                    <a:pt x="151" y="307"/>
                  </a:lnTo>
                  <a:lnTo>
                    <a:pt x="181" y="337"/>
                  </a:lnTo>
                  <a:lnTo>
                    <a:pt x="252" y="321"/>
                  </a:lnTo>
                  <a:lnTo>
                    <a:pt x="293" y="335"/>
                  </a:lnTo>
                  <a:lnTo>
                    <a:pt x="243" y="192"/>
                  </a:lnTo>
                  <a:lnTo>
                    <a:pt x="304" y="187"/>
                  </a:lnTo>
                  <a:lnTo>
                    <a:pt x="318" y="226"/>
                  </a:lnTo>
                  <a:lnTo>
                    <a:pt x="404" y="233"/>
                  </a:lnTo>
                  <a:lnTo>
                    <a:pt x="437" y="210"/>
                  </a:lnTo>
                  <a:lnTo>
                    <a:pt x="427" y="201"/>
                  </a:lnTo>
                  <a:lnTo>
                    <a:pt x="446" y="173"/>
                  </a:lnTo>
                  <a:lnTo>
                    <a:pt x="559" y="109"/>
                  </a:lnTo>
                  <a:lnTo>
                    <a:pt x="557" y="26"/>
                  </a:lnTo>
                  <a:lnTo>
                    <a:pt x="647" y="0"/>
                  </a:lnTo>
                  <a:lnTo>
                    <a:pt x="661" y="43"/>
                  </a:lnTo>
                  <a:lnTo>
                    <a:pt x="749" y="78"/>
                  </a:lnTo>
                  <a:lnTo>
                    <a:pt x="805" y="137"/>
                  </a:lnTo>
                  <a:lnTo>
                    <a:pt x="839" y="130"/>
                  </a:lnTo>
                  <a:lnTo>
                    <a:pt x="892" y="196"/>
                  </a:lnTo>
                  <a:lnTo>
                    <a:pt x="931" y="200"/>
                  </a:lnTo>
                  <a:lnTo>
                    <a:pt x="973" y="207"/>
                  </a:lnTo>
                  <a:lnTo>
                    <a:pt x="1134" y="259"/>
                  </a:lnTo>
                  <a:lnTo>
                    <a:pt x="1092" y="319"/>
                  </a:lnTo>
                  <a:lnTo>
                    <a:pt x="1068" y="462"/>
                  </a:lnTo>
                  <a:lnTo>
                    <a:pt x="959" y="588"/>
                  </a:lnTo>
                  <a:lnTo>
                    <a:pt x="962" y="634"/>
                  </a:lnTo>
                  <a:lnTo>
                    <a:pt x="983" y="620"/>
                  </a:lnTo>
                  <a:lnTo>
                    <a:pt x="1018" y="616"/>
                  </a:lnTo>
                  <a:lnTo>
                    <a:pt x="1039" y="648"/>
                  </a:lnTo>
                  <a:lnTo>
                    <a:pt x="1057" y="731"/>
                  </a:lnTo>
                  <a:lnTo>
                    <a:pt x="1032" y="780"/>
                  </a:lnTo>
                  <a:lnTo>
                    <a:pt x="1047" y="861"/>
                  </a:lnTo>
                  <a:lnTo>
                    <a:pt x="1089" y="875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6" name="Freeform 27"/>
            <p:cNvSpPr>
              <a:spLocks noChangeAspect="1"/>
            </p:cNvSpPr>
            <p:nvPr userDrawn="1"/>
          </p:nvSpPr>
          <p:spPr bwMode="gray">
            <a:xfrm>
              <a:off x="4513" y="981"/>
              <a:ext cx="788" cy="1035"/>
            </a:xfrm>
            <a:custGeom>
              <a:avLst/>
              <a:gdLst>
                <a:gd name="T0" fmla="*/ 101 w 788"/>
                <a:gd name="T1" fmla="*/ 249 h 1036"/>
                <a:gd name="T2" fmla="*/ 88 w 788"/>
                <a:gd name="T3" fmla="*/ 219 h 1036"/>
                <a:gd name="T4" fmla="*/ 113 w 788"/>
                <a:gd name="T5" fmla="*/ 177 h 1036"/>
                <a:gd name="T6" fmla="*/ 191 w 788"/>
                <a:gd name="T7" fmla="*/ 210 h 1036"/>
                <a:gd name="T8" fmla="*/ 222 w 788"/>
                <a:gd name="T9" fmla="*/ 157 h 1036"/>
                <a:gd name="T10" fmla="*/ 312 w 788"/>
                <a:gd name="T11" fmla="*/ 182 h 1036"/>
                <a:gd name="T12" fmla="*/ 245 w 788"/>
                <a:gd name="T13" fmla="*/ 140 h 1036"/>
                <a:gd name="T14" fmla="*/ 255 w 788"/>
                <a:gd name="T15" fmla="*/ 61 h 1036"/>
                <a:gd name="T16" fmla="*/ 235 w 788"/>
                <a:gd name="T17" fmla="*/ 0 h 1036"/>
                <a:gd name="T18" fmla="*/ 337 w 788"/>
                <a:gd name="T19" fmla="*/ 22 h 1036"/>
                <a:gd name="T20" fmla="*/ 394 w 788"/>
                <a:gd name="T21" fmla="*/ 74 h 1036"/>
                <a:gd name="T22" fmla="*/ 437 w 788"/>
                <a:gd name="T23" fmla="*/ 94 h 1036"/>
                <a:gd name="T24" fmla="*/ 415 w 788"/>
                <a:gd name="T25" fmla="*/ 136 h 1036"/>
                <a:gd name="T26" fmla="*/ 503 w 788"/>
                <a:gd name="T27" fmla="*/ 100 h 1036"/>
                <a:gd name="T28" fmla="*/ 556 w 788"/>
                <a:gd name="T29" fmla="*/ 72 h 1036"/>
                <a:gd name="T30" fmla="*/ 668 w 788"/>
                <a:gd name="T31" fmla="*/ 119 h 1036"/>
                <a:gd name="T32" fmla="*/ 733 w 788"/>
                <a:gd name="T33" fmla="*/ 171 h 1036"/>
                <a:gd name="T34" fmla="*/ 707 w 788"/>
                <a:gd name="T35" fmla="*/ 290 h 1036"/>
                <a:gd name="T36" fmla="*/ 753 w 788"/>
                <a:gd name="T37" fmla="*/ 436 h 1036"/>
                <a:gd name="T38" fmla="*/ 780 w 788"/>
                <a:gd name="T39" fmla="*/ 545 h 1036"/>
                <a:gd name="T40" fmla="*/ 714 w 788"/>
                <a:gd name="T41" fmla="*/ 552 h 1036"/>
                <a:gd name="T42" fmla="*/ 543 w 788"/>
                <a:gd name="T43" fmla="*/ 649 h 1036"/>
                <a:gd name="T44" fmla="*/ 686 w 788"/>
                <a:gd name="T45" fmla="*/ 859 h 1036"/>
                <a:gd name="T46" fmla="*/ 605 w 788"/>
                <a:gd name="T47" fmla="*/ 936 h 1036"/>
                <a:gd name="T48" fmla="*/ 503 w 788"/>
                <a:gd name="T49" fmla="*/ 998 h 1036"/>
                <a:gd name="T50" fmla="*/ 413 w 788"/>
                <a:gd name="T51" fmla="*/ 1015 h 1036"/>
                <a:gd name="T52" fmla="*/ 322 w 788"/>
                <a:gd name="T53" fmla="*/ 1005 h 1036"/>
                <a:gd name="T54" fmla="*/ 123 w 788"/>
                <a:gd name="T55" fmla="*/ 1015 h 1036"/>
                <a:gd name="T56" fmla="*/ 189 w 788"/>
                <a:gd name="T57" fmla="*/ 813 h 1036"/>
                <a:gd name="T58" fmla="*/ 35 w 788"/>
                <a:gd name="T59" fmla="*/ 726 h 1036"/>
                <a:gd name="T60" fmla="*/ 17 w 788"/>
                <a:gd name="T61" fmla="*/ 597 h 1036"/>
                <a:gd name="T62" fmla="*/ 17 w 788"/>
                <a:gd name="T63" fmla="*/ 513 h 1036"/>
                <a:gd name="T64" fmla="*/ 84 w 788"/>
                <a:gd name="T65" fmla="*/ 378 h 10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8" h="1036">
                  <a:moveTo>
                    <a:pt x="84" y="378"/>
                  </a:moveTo>
                  <a:lnTo>
                    <a:pt x="101" y="249"/>
                  </a:lnTo>
                  <a:lnTo>
                    <a:pt x="109" y="227"/>
                  </a:lnTo>
                  <a:lnTo>
                    <a:pt x="88" y="219"/>
                  </a:lnTo>
                  <a:lnTo>
                    <a:pt x="92" y="198"/>
                  </a:lnTo>
                  <a:lnTo>
                    <a:pt x="113" y="177"/>
                  </a:lnTo>
                  <a:lnTo>
                    <a:pt x="178" y="177"/>
                  </a:lnTo>
                  <a:lnTo>
                    <a:pt x="191" y="210"/>
                  </a:lnTo>
                  <a:lnTo>
                    <a:pt x="206" y="208"/>
                  </a:lnTo>
                  <a:lnTo>
                    <a:pt x="222" y="157"/>
                  </a:lnTo>
                  <a:lnTo>
                    <a:pt x="274" y="161"/>
                  </a:lnTo>
                  <a:lnTo>
                    <a:pt x="312" y="182"/>
                  </a:lnTo>
                  <a:lnTo>
                    <a:pt x="302" y="159"/>
                  </a:lnTo>
                  <a:lnTo>
                    <a:pt x="245" y="140"/>
                  </a:lnTo>
                  <a:lnTo>
                    <a:pt x="235" y="72"/>
                  </a:lnTo>
                  <a:lnTo>
                    <a:pt x="255" y="61"/>
                  </a:lnTo>
                  <a:lnTo>
                    <a:pt x="229" y="14"/>
                  </a:lnTo>
                  <a:lnTo>
                    <a:pt x="235" y="0"/>
                  </a:lnTo>
                  <a:lnTo>
                    <a:pt x="306" y="0"/>
                  </a:lnTo>
                  <a:lnTo>
                    <a:pt x="337" y="22"/>
                  </a:lnTo>
                  <a:lnTo>
                    <a:pt x="341" y="49"/>
                  </a:lnTo>
                  <a:lnTo>
                    <a:pt x="394" y="74"/>
                  </a:lnTo>
                  <a:lnTo>
                    <a:pt x="431" y="72"/>
                  </a:lnTo>
                  <a:lnTo>
                    <a:pt x="437" y="94"/>
                  </a:lnTo>
                  <a:lnTo>
                    <a:pt x="407" y="115"/>
                  </a:lnTo>
                  <a:lnTo>
                    <a:pt x="415" y="136"/>
                  </a:lnTo>
                  <a:lnTo>
                    <a:pt x="468" y="129"/>
                  </a:lnTo>
                  <a:lnTo>
                    <a:pt x="503" y="100"/>
                  </a:lnTo>
                  <a:lnTo>
                    <a:pt x="531" y="96"/>
                  </a:lnTo>
                  <a:lnTo>
                    <a:pt x="556" y="72"/>
                  </a:lnTo>
                  <a:lnTo>
                    <a:pt x="606" y="72"/>
                  </a:lnTo>
                  <a:lnTo>
                    <a:pt x="668" y="119"/>
                  </a:lnTo>
                  <a:lnTo>
                    <a:pt x="672" y="143"/>
                  </a:lnTo>
                  <a:lnTo>
                    <a:pt x="733" y="171"/>
                  </a:lnTo>
                  <a:lnTo>
                    <a:pt x="735" y="213"/>
                  </a:lnTo>
                  <a:lnTo>
                    <a:pt x="707" y="290"/>
                  </a:lnTo>
                  <a:lnTo>
                    <a:pt x="742" y="318"/>
                  </a:lnTo>
                  <a:lnTo>
                    <a:pt x="753" y="436"/>
                  </a:lnTo>
                  <a:lnTo>
                    <a:pt x="788" y="524"/>
                  </a:lnTo>
                  <a:lnTo>
                    <a:pt x="780" y="545"/>
                  </a:lnTo>
                  <a:lnTo>
                    <a:pt x="774" y="562"/>
                  </a:lnTo>
                  <a:lnTo>
                    <a:pt x="714" y="552"/>
                  </a:lnTo>
                  <a:lnTo>
                    <a:pt x="633" y="618"/>
                  </a:lnTo>
                  <a:lnTo>
                    <a:pt x="543" y="649"/>
                  </a:lnTo>
                  <a:lnTo>
                    <a:pt x="578" y="754"/>
                  </a:lnTo>
                  <a:lnTo>
                    <a:pt x="686" y="859"/>
                  </a:lnTo>
                  <a:lnTo>
                    <a:pt x="647" y="910"/>
                  </a:lnTo>
                  <a:lnTo>
                    <a:pt x="605" y="936"/>
                  </a:lnTo>
                  <a:lnTo>
                    <a:pt x="616" y="994"/>
                  </a:lnTo>
                  <a:lnTo>
                    <a:pt x="503" y="998"/>
                  </a:lnTo>
                  <a:lnTo>
                    <a:pt x="469" y="1022"/>
                  </a:lnTo>
                  <a:lnTo>
                    <a:pt x="413" y="1015"/>
                  </a:lnTo>
                  <a:lnTo>
                    <a:pt x="385" y="1036"/>
                  </a:lnTo>
                  <a:lnTo>
                    <a:pt x="322" y="1005"/>
                  </a:lnTo>
                  <a:lnTo>
                    <a:pt x="259" y="984"/>
                  </a:lnTo>
                  <a:lnTo>
                    <a:pt x="123" y="1015"/>
                  </a:lnTo>
                  <a:lnTo>
                    <a:pt x="147" y="873"/>
                  </a:lnTo>
                  <a:lnTo>
                    <a:pt x="189" y="813"/>
                  </a:lnTo>
                  <a:lnTo>
                    <a:pt x="28" y="761"/>
                  </a:lnTo>
                  <a:lnTo>
                    <a:pt x="35" y="726"/>
                  </a:lnTo>
                  <a:lnTo>
                    <a:pt x="17" y="659"/>
                  </a:lnTo>
                  <a:lnTo>
                    <a:pt x="17" y="597"/>
                  </a:lnTo>
                  <a:lnTo>
                    <a:pt x="0" y="552"/>
                  </a:lnTo>
                  <a:lnTo>
                    <a:pt x="17" y="513"/>
                  </a:lnTo>
                  <a:lnTo>
                    <a:pt x="17" y="433"/>
                  </a:lnTo>
                  <a:lnTo>
                    <a:pt x="84" y="378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47" name="Freeform 28"/>
            <p:cNvSpPr>
              <a:spLocks noChangeAspect="1"/>
            </p:cNvSpPr>
            <p:nvPr userDrawn="1"/>
          </p:nvSpPr>
          <p:spPr bwMode="gray">
            <a:xfrm>
              <a:off x="4216" y="1488"/>
              <a:ext cx="315" cy="247"/>
            </a:xfrm>
            <a:custGeom>
              <a:avLst/>
              <a:gdLst>
                <a:gd name="T0" fmla="*/ 102 w 315"/>
                <a:gd name="T1" fmla="*/ 126 h 248"/>
                <a:gd name="T2" fmla="*/ 14 w 315"/>
                <a:gd name="T3" fmla="*/ 91 h 248"/>
                <a:gd name="T4" fmla="*/ 0 w 315"/>
                <a:gd name="T5" fmla="*/ 48 h 248"/>
                <a:gd name="T6" fmla="*/ 58 w 315"/>
                <a:gd name="T7" fmla="*/ 0 h 248"/>
                <a:gd name="T8" fmla="*/ 106 w 315"/>
                <a:gd name="T9" fmla="*/ 28 h 248"/>
                <a:gd name="T10" fmla="*/ 176 w 315"/>
                <a:gd name="T11" fmla="*/ 0 h 248"/>
                <a:gd name="T12" fmla="*/ 280 w 315"/>
                <a:gd name="T13" fmla="*/ 14 h 248"/>
                <a:gd name="T14" fmla="*/ 263 w 315"/>
                <a:gd name="T15" fmla="*/ 70 h 248"/>
                <a:gd name="T16" fmla="*/ 315 w 315"/>
                <a:gd name="T17" fmla="*/ 91 h 248"/>
                <a:gd name="T18" fmla="*/ 315 w 315"/>
                <a:gd name="T19" fmla="*/ 153 h 248"/>
                <a:gd name="T20" fmla="*/ 287 w 315"/>
                <a:gd name="T21" fmla="*/ 199 h 248"/>
                <a:gd name="T22" fmla="*/ 284 w 315"/>
                <a:gd name="T23" fmla="*/ 248 h 248"/>
                <a:gd name="T24" fmla="*/ 245 w 315"/>
                <a:gd name="T25" fmla="*/ 244 h 248"/>
                <a:gd name="T26" fmla="*/ 192 w 315"/>
                <a:gd name="T27" fmla="*/ 178 h 248"/>
                <a:gd name="T28" fmla="*/ 158 w 315"/>
                <a:gd name="T29" fmla="*/ 185 h 248"/>
                <a:gd name="T30" fmla="*/ 102 w 315"/>
                <a:gd name="T31" fmla="*/ 126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5" h="248">
                  <a:moveTo>
                    <a:pt x="102" y="126"/>
                  </a:moveTo>
                  <a:lnTo>
                    <a:pt x="14" y="91"/>
                  </a:lnTo>
                  <a:lnTo>
                    <a:pt x="0" y="48"/>
                  </a:lnTo>
                  <a:lnTo>
                    <a:pt x="58" y="0"/>
                  </a:lnTo>
                  <a:lnTo>
                    <a:pt x="106" y="28"/>
                  </a:lnTo>
                  <a:lnTo>
                    <a:pt x="176" y="0"/>
                  </a:lnTo>
                  <a:lnTo>
                    <a:pt x="280" y="14"/>
                  </a:lnTo>
                  <a:lnTo>
                    <a:pt x="263" y="70"/>
                  </a:lnTo>
                  <a:lnTo>
                    <a:pt x="315" y="91"/>
                  </a:lnTo>
                  <a:lnTo>
                    <a:pt x="315" y="153"/>
                  </a:lnTo>
                  <a:lnTo>
                    <a:pt x="287" y="199"/>
                  </a:lnTo>
                  <a:lnTo>
                    <a:pt x="284" y="248"/>
                  </a:lnTo>
                  <a:lnTo>
                    <a:pt x="245" y="244"/>
                  </a:lnTo>
                  <a:lnTo>
                    <a:pt x="192" y="178"/>
                  </a:lnTo>
                  <a:lnTo>
                    <a:pt x="158" y="185"/>
                  </a:lnTo>
                  <a:lnTo>
                    <a:pt x="102" y="126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8606" y="1052513"/>
            <a:ext cx="8788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Textmasterformate durch Klicken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12334" y="6453188"/>
            <a:ext cx="5746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FAF16-43E0-454F-A19A-22B6FD62900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de-DE"/>
          </a:p>
        </p:txBody>
      </p:sp>
      <p:sp>
        <p:nvSpPr>
          <p:cNvPr id="1030" name="Rectangle 28"/>
          <p:cNvSpPr>
            <a:spLocks noChangeArrowheads="1"/>
          </p:cNvSpPr>
          <p:nvPr/>
        </p:nvSpPr>
        <p:spPr bwMode="auto">
          <a:xfrm>
            <a:off x="14" y="-184666"/>
            <a:ext cx="184731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fr-FR" smtClean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24" name="Connecteur droit 23"/>
          <p:cNvCxnSpPr/>
          <p:nvPr userDrawn="1"/>
        </p:nvCxnSpPr>
        <p:spPr>
          <a:xfrm flipH="1">
            <a:off x="0" y="908050"/>
            <a:ext cx="1028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6"/>
          <p:cNvSpPr txBox="1">
            <a:spLocks noChangeArrowheads="1"/>
          </p:cNvSpPr>
          <p:nvPr userDrawn="1"/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 anchor="b"/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FFFFFF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8010437-93A2-4803-BC72-0B6BBC20451A}" type="slidenum">
              <a:rPr lang="de-DE" smtClean="0"/>
              <a:pPr>
                <a:defRPr/>
              </a:pPr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98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1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re 1"/>
          <p:cNvSpPr>
            <a:spLocks noGrp="1"/>
          </p:cNvSpPr>
          <p:nvPr>
            <p:ph type="ctrTitle"/>
          </p:nvPr>
        </p:nvSpPr>
        <p:spPr>
          <a:xfrm>
            <a:off x="2389670" y="1989163"/>
            <a:ext cx="7452358" cy="2555875"/>
          </a:xfrm>
        </p:spPr>
        <p:txBody>
          <a:bodyPr/>
          <a:lstStyle/>
          <a:p>
            <a:r>
              <a:rPr lang="en-US" altLang="fr-FR" sz="4000" dirty="0"/>
              <a:t>CWE </a:t>
            </a:r>
            <a:r>
              <a:rPr lang="en-US" altLang="fr-FR" sz="4000" dirty="0" smtClean="0"/>
              <a:t>Market Coupling</a:t>
            </a:r>
            <a:br>
              <a:rPr lang="en-US" altLang="fr-FR" sz="4000" dirty="0" smtClean="0"/>
            </a:br>
            <a:r>
              <a:rPr lang="en-US" altLang="fr-FR" sz="4000" dirty="0" smtClean="0"/>
              <a:t>PXs and TSOs </a:t>
            </a:r>
            <a:r>
              <a:rPr lang="en-US" altLang="fr-FR" sz="4000" dirty="0"/>
              <a:t/>
            </a:r>
            <a:br>
              <a:rPr lang="en-US" altLang="fr-FR" sz="4000" dirty="0"/>
            </a:br>
            <a:r>
              <a:rPr lang="en-US" altLang="fr-FR" sz="4000" dirty="0"/>
              <a:t/>
            </a:r>
            <a:br>
              <a:rPr lang="en-US" altLang="fr-FR" sz="4000" dirty="0"/>
            </a:br>
            <a:r>
              <a:rPr lang="en-US" altLang="fr-FR" b="0" dirty="0"/>
              <a:t>Market European Stakeholder Committee</a:t>
            </a:r>
            <a:r>
              <a:rPr lang="en-US" altLang="fr-FR" sz="4000" dirty="0"/>
              <a:t/>
            </a:r>
            <a:br>
              <a:rPr lang="en-US" altLang="fr-FR" sz="4000" dirty="0"/>
            </a:br>
            <a:r>
              <a:rPr lang="en-US" altLang="fr-FR" b="0" dirty="0" smtClean="0"/>
              <a:t>Brussels, December </a:t>
            </a:r>
            <a:r>
              <a:rPr lang="en-US" altLang="fr-FR" b="0" dirty="0" smtClean="0">
                <a:solidFill>
                  <a:schemeClr val="tx1"/>
                </a:solidFill>
              </a:rPr>
              <a:t>9th</a:t>
            </a:r>
            <a:r>
              <a:rPr lang="en-US" altLang="fr-FR" b="0" dirty="0" smtClean="0"/>
              <a:t> 2016</a:t>
            </a:r>
            <a:endParaRPr lang="en-US" altLang="fr-FR" b="0" i="1" dirty="0" smtClean="0">
              <a:solidFill>
                <a:schemeClr val="tx1"/>
              </a:solidFill>
            </a:endParaRPr>
          </a:p>
        </p:txBody>
      </p:sp>
      <p:sp>
        <p:nvSpPr>
          <p:cNvPr id="109571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AF83219-81C8-4B75-BBC9-155207327102}" type="slidenum">
              <a:rPr lang="de-DE" altLang="fr-FR" sz="1400" smtClean="0">
                <a:solidFill>
                  <a:srgbClr val="FFFFFF"/>
                </a:solidFill>
                <a:cs typeface="Arial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de-DE" altLang="fr-FR" sz="1400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7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200" dirty="0">
                <a:sym typeface="Wingdings" panose="05000000000000000000" pitchFamily="2" charset="2"/>
              </a:rPr>
              <a:t>Status on transparency framework within CWE region</a:t>
            </a:r>
            <a:r>
              <a:rPr lang="en-US" altLang="fr-FR" sz="2800" b="0" dirty="0"/>
              <a:t/>
            </a:r>
            <a:br>
              <a:rPr lang="en-US" altLang="fr-FR" sz="2800" b="0" dirty="0"/>
            </a:br>
            <a:r>
              <a:rPr lang="en-US" altLang="fr-FR" sz="2400" b="0" dirty="0"/>
              <a:t>Update on </a:t>
            </a:r>
            <a:r>
              <a:rPr lang="en-US" altLang="fr-FR" sz="2400" b="0" dirty="0">
                <a:solidFill>
                  <a:srgbClr val="000000"/>
                </a:solidFill>
              </a:rPr>
              <a:t>the </a:t>
            </a:r>
            <a:r>
              <a:rPr lang="en-US" altLang="fr-FR" sz="2400" b="0" dirty="0" smtClean="0">
                <a:solidFill>
                  <a:srgbClr val="000000"/>
                </a:solidFill>
              </a:rPr>
              <a:t>CWE </a:t>
            </a:r>
            <a:r>
              <a:rPr lang="en-US" altLang="fr-FR" sz="2400" b="0" dirty="0" smtClean="0"/>
              <a:t>NRAs</a:t>
            </a:r>
            <a:r>
              <a:rPr lang="en-US" altLang="fr-FR" sz="2400" b="0" dirty="0"/>
              <a:t>' request for transparency in CWE FBMC</a:t>
            </a:r>
            <a:r>
              <a:rPr lang="en-GB" altLang="fr-FR" sz="2400" b="0" dirty="0" smtClean="0"/>
              <a:t> </a:t>
            </a:r>
            <a:r>
              <a:rPr lang="en-GB" altLang="fr-FR" sz="2400" b="0" dirty="0"/>
              <a:t>(</a:t>
            </a:r>
            <a:r>
              <a:rPr lang="en-GB" altLang="fr-FR" sz="2400" b="0" dirty="0" smtClean="0"/>
              <a:t>1/2)</a:t>
            </a:r>
            <a:endParaRPr lang="fr-FR" altLang="fr-FR" sz="2400" b="0" dirty="0"/>
          </a:p>
        </p:txBody>
      </p:sp>
      <p:sp>
        <p:nvSpPr>
          <p:cNvPr id="82946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693284" y="6497638"/>
            <a:ext cx="593726" cy="360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BF5410C6-5BA0-4444-9BC4-E88262215E6D}" type="slidenum">
              <a:rPr lang="de-DE" altLang="fr-FR" sz="1100">
                <a:solidFill>
                  <a:srgbClr val="000000"/>
                </a:solidFill>
                <a:latin typeface="Calibri" pitchFamily="34" charset="0"/>
              </a:rPr>
              <a:pPr/>
              <a:t>2</a:t>
            </a:fld>
            <a:endParaRPr lang="de-DE" altLang="fr-FR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2947" name="Inhaltsplatzhalter 2"/>
          <p:cNvSpPr>
            <a:spLocks noGrp="1"/>
          </p:cNvSpPr>
          <p:nvPr>
            <p:ph idx="1"/>
          </p:nvPr>
        </p:nvSpPr>
        <p:spPr>
          <a:xfrm>
            <a:off x="446099" y="1116001"/>
            <a:ext cx="9161462" cy="4859337"/>
          </a:xfrm>
        </p:spPr>
        <p:txBody>
          <a:bodyPr/>
          <a:lstStyle/>
          <a:p>
            <a:pPr marL="0" lvl="1" indent="0">
              <a:buFontTx/>
              <a:buNone/>
            </a:pPr>
            <a:r>
              <a:rPr lang="en-US" altLang="fr-FR" sz="1600" b="1" dirty="0">
                <a:solidFill>
                  <a:srgbClr val="4597A0"/>
                </a:solidFill>
                <a:sym typeface="Wingdings" pitchFamily="2" charset="2"/>
              </a:rPr>
              <a:t>Transparency</a:t>
            </a: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CWE TSOs worked on a concrete translation of </a:t>
            </a:r>
            <a:r>
              <a:rPr lang="en-US" altLang="fr-FR" sz="16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CWE 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NRA guidance on transparency following </a:t>
            </a:r>
            <a:r>
              <a:rPr lang="en-US" altLang="fr-FR" sz="16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MPs 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request</a:t>
            </a:r>
            <a:r>
              <a:rPr lang="en-US" altLang="fr-FR" sz="16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:</a:t>
            </a: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0" lvl="2" indent="0">
              <a:lnSpc>
                <a:spcPts val="2000"/>
              </a:lnSpc>
              <a:buClr>
                <a:srgbClr val="4597A0"/>
              </a:buClr>
              <a:buNone/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German TSOs (</a:t>
            </a:r>
            <a:r>
              <a:rPr lang="en-US" altLang="fr-FR" sz="1600" dirty="0" err="1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Amprion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, </a:t>
            </a:r>
            <a:r>
              <a:rPr lang="en-US" altLang="fr-FR" sz="1600" dirty="0" err="1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TransnetBW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 and </a:t>
            </a:r>
            <a:r>
              <a:rPr lang="en-US" altLang="fr-FR" sz="1600" dirty="0" err="1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Tennet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 GmbH) are still discussing </a:t>
            </a:r>
            <a:r>
              <a:rPr lang="en-US" altLang="fr-FR" sz="16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CWE NRAs’ request 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with </a:t>
            </a:r>
            <a:r>
              <a:rPr lang="en-US" altLang="fr-FR" sz="1600" dirty="0" err="1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BNetzA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 to agree on a formal </a:t>
            </a:r>
            <a:r>
              <a:rPr lang="en-US" altLang="fr-FR" sz="16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position (outcome expected by the end of this year). </a:t>
            </a: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US" altLang="fr-FR" sz="16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Therefore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, CWE TSOs agreed on a step-wise approach for implementation:</a:t>
            </a:r>
          </a:p>
          <a:p>
            <a:pPr marL="800100" lvl="3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US" altLang="fr-FR" sz="1400" dirty="0" err="1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Elia</a:t>
            </a:r>
            <a:r>
              <a:rPr lang="en-US" altLang="fr-FR" sz="14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,</a:t>
            </a:r>
            <a:r>
              <a:rPr lang="en-US" altLang="fr-FR" sz="14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 RTE, </a:t>
            </a:r>
            <a:r>
              <a:rPr lang="en-US" altLang="fr-FR" sz="1400" dirty="0" err="1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Tennet</a:t>
            </a:r>
            <a:r>
              <a:rPr lang="en-US" altLang="fr-FR" sz="14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 </a:t>
            </a:r>
            <a:r>
              <a:rPr lang="en-US" altLang="fr-FR" sz="14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B.V. and APG will </a:t>
            </a:r>
            <a:r>
              <a:rPr lang="en-US" altLang="fr-FR" sz="14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publish the elements as described in </a:t>
            </a:r>
            <a:r>
              <a:rPr lang="en-US" altLang="fr-FR" sz="14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the above </a:t>
            </a:r>
            <a:r>
              <a:rPr lang="en-US" altLang="fr-FR" sz="14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table</a:t>
            </a:r>
          </a:p>
          <a:p>
            <a:pPr marL="800100" lvl="3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US" altLang="fr-FR" sz="14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Depending on the outcome of the discussion with the German regulator German TSOs will follow </a:t>
            </a:r>
            <a:r>
              <a:rPr lang="en-US" altLang="fr-FR" sz="14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at a later stage</a:t>
            </a:r>
            <a:endParaRPr lang="en-US" altLang="fr-FR" sz="14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0" lvl="2" indent="0">
              <a:lnSpc>
                <a:spcPts val="2000"/>
              </a:lnSpc>
              <a:buClr>
                <a:srgbClr val="4597A0"/>
              </a:buClr>
              <a:buNone/>
              <a:defRPr/>
            </a:pP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58084"/>
              </p:ext>
            </p:extLst>
          </p:nvPr>
        </p:nvGraphicFramePr>
        <p:xfrm>
          <a:off x="210952" y="2132856"/>
          <a:ext cx="9865096" cy="2683930"/>
        </p:xfrm>
        <a:graphic>
          <a:graphicData uri="http://schemas.openxmlformats.org/drawingml/2006/table">
            <a:tbl>
              <a:tblPr/>
              <a:tblGrid>
                <a:gridCol w="4104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CWE NRA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transparency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72000" marR="72000" marT="46800" marB="46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CWE TSOs transparency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proposal</a:t>
                      </a:r>
                    </a:p>
                  </a:txBody>
                  <a:tcPr marL="72000" marR="72000" marT="46800" marB="468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637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CWE NRAs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ask for full transparency on parameters impacting the price formation. This includes timely publication of non-anonymous CBCOs and RAM.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long as market parties cannot understand why certain prices occur, this is considered to be suboptimal transparency. </a:t>
                      </a:r>
                    </a:p>
                  </a:txBody>
                  <a:tcPr marL="72000" marR="7200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Publish fixed or random labels immediately after the results are available (i.e. D-1 around 08:00 &amp; 09:45)</a:t>
                      </a:r>
                    </a:p>
                    <a:p>
                      <a:pPr marL="171450" indent="-171450" algn="l" fontAlgn="t">
                        <a:buFont typeface="Arial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Provide a human readable translation table between fixed labels and human readable 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names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for CBCO</a:t>
                      </a:r>
                    </a:p>
                    <a:p>
                      <a:pPr marL="171450" indent="-171450" algn="l" fontAlgn="t">
                        <a:buFont typeface="Arial"/>
                        <a:buChar char="•"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Publish detailed breakdown of RAM on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Fmax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,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Fref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, FRM and FAV after final computation around 09:45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/>
                      </a:endParaRPr>
                    </a:p>
                    <a:p>
                      <a:pPr marL="628650" lvl="1" indent="-171450" algn="l" fontAlgn="t">
                        <a:buFont typeface="Arial"/>
                        <a:buChar char="•"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/>
                          <a:sym typeface="Wingdings"/>
                        </a:rPr>
                        <a:t>High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/>
                          <a:sym typeface="Wingdings"/>
                        </a:rPr>
                        <a:t> impact on IT,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TSOs need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time to 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implement this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/>
                        </a:rPr>
                        <a:t>request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/>
                      </a:endParaRPr>
                    </a:p>
                  </a:txBody>
                  <a:tcPr marL="72000" marR="7200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0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publication of the relevant information should also allow market parties to understand the impact of Remedial Actions taken by the TSOs.</a:t>
                      </a:r>
                    </a:p>
                  </a:txBody>
                  <a:tcPr marL="72000" marR="7200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t" latinLnBrk="0" hangingPunct="1">
                        <a:buFont typeface="Arial"/>
                        <a:buChar char="•"/>
                      </a:pP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/>
                        </a:rPr>
                        <a:t>TSOs will publish extra information by providing CBCOs with all related details at 8:00. Based on this information, MPs can make their own analysis.</a:t>
                      </a:r>
                    </a:p>
                    <a:p>
                      <a:pPr marL="171450" indent="-171450" algn="l" defTabSz="914400" rtl="0" eaLnBrk="1" fontAlgn="t" latinLnBrk="0" hangingPunct="1">
                        <a:buFont typeface="Arial"/>
                        <a:buChar char="•"/>
                      </a:pP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/>
                        </a:rPr>
                        <a:t>Additionally, some information on RAs is already published. Details on the Transparency Platform (ENTSO-E). Educational examples are provided as well. </a:t>
                      </a:r>
                    </a:p>
                    <a:p>
                      <a:pPr marL="171450" marR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/>
                        </a:rPr>
                        <a:t>RAs are taken in real-time (or close to real-time) to maintain the security of the system. The application of RAs is independently from the outcome of the market results.</a:t>
                      </a:r>
                    </a:p>
                  </a:txBody>
                  <a:tcPr marL="72000" marR="72000" marT="46800" marB="46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92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kern="1200" dirty="0">
                <a:sym typeface="Wingdings" panose="05000000000000000000" pitchFamily="2" charset="2"/>
              </a:rPr>
              <a:t>Status on transparency framework within CWE region</a:t>
            </a:r>
            <a:r>
              <a:rPr lang="en-US" altLang="fr-FR" sz="2800" b="0" dirty="0"/>
              <a:t/>
            </a:r>
            <a:br>
              <a:rPr lang="en-US" altLang="fr-FR" sz="2800" b="0" dirty="0"/>
            </a:br>
            <a:r>
              <a:rPr lang="en-US" altLang="fr-FR" sz="2400" b="0" dirty="0"/>
              <a:t>Update on </a:t>
            </a:r>
            <a:r>
              <a:rPr lang="en-US" altLang="fr-FR" sz="2400" b="0" dirty="0">
                <a:solidFill>
                  <a:srgbClr val="000000"/>
                </a:solidFill>
              </a:rPr>
              <a:t>the </a:t>
            </a:r>
            <a:r>
              <a:rPr lang="en-US" altLang="fr-FR" sz="2400" b="0" dirty="0" smtClean="0">
                <a:solidFill>
                  <a:srgbClr val="000000"/>
                </a:solidFill>
              </a:rPr>
              <a:t>CWE </a:t>
            </a:r>
            <a:r>
              <a:rPr lang="en-US" altLang="fr-FR" sz="2400" b="0" dirty="0" smtClean="0"/>
              <a:t>NRAs</a:t>
            </a:r>
            <a:r>
              <a:rPr lang="en-US" altLang="fr-FR" sz="2400" b="0" dirty="0"/>
              <a:t>' request for transparency in CWE FBMC</a:t>
            </a:r>
            <a:r>
              <a:rPr lang="en-GB" altLang="fr-FR" sz="2400" b="0" dirty="0"/>
              <a:t> </a:t>
            </a:r>
            <a:r>
              <a:rPr lang="en-GB" altLang="fr-FR" sz="2400" b="0" dirty="0" smtClean="0"/>
              <a:t>(2/2)</a:t>
            </a:r>
            <a:endParaRPr lang="fr-FR" altLang="fr-FR" sz="2400" b="0" dirty="0"/>
          </a:p>
        </p:txBody>
      </p:sp>
      <p:sp>
        <p:nvSpPr>
          <p:cNvPr id="82946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9693284" y="6497638"/>
            <a:ext cx="593726" cy="360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BF5410C6-5BA0-4444-9BC4-E88262215E6D}" type="slidenum">
              <a:rPr lang="de-DE" altLang="fr-FR" sz="1100">
                <a:solidFill>
                  <a:srgbClr val="000000"/>
                </a:solidFill>
                <a:latin typeface="Calibri" pitchFamily="34" charset="0"/>
              </a:rPr>
              <a:pPr/>
              <a:t>3</a:t>
            </a:fld>
            <a:endParaRPr lang="de-DE" altLang="fr-FR" sz="11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46099" y="1116001"/>
            <a:ext cx="9233906" cy="4859337"/>
          </a:xfrm>
        </p:spPr>
        <p:txBody>
          <a:bodyPr/>
          <a:lstStyle/>
          <a:p>
            <a:pPr marL="0" lvl="2" indent="0">
              <a:lnSpc>
                <a:spcPts val="2000"/>
              </a:lnSpc>
              <a:buClr>
                <a:srgbClr val="4597A0"/>
              </a:buClr>
              <a:buNone/>
              <a:defRPr/>
            </a:pPr>
            <a:r>
              <a:rPr lang="en-US" altLang="fr-FR" sz="1600" b="1" dirty="0">
                <a:solidFill>
                  <a:srgbClr val="4597A0"/>
                </a:solidFill>
                <a:sym typeface="Wingdings" pitchFamily="2" charset="2"/>
              </a:rPr>
              <a:t>Implementation </a:t>
            </a:r>
            <a:endParaRPr lang="en-US" altLang="fr-FR" sz="1600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End of Q3 2016 </a:t>
            </a:r>
            <a:r>
              <a:rPr lang="en-GB" sz="1600" dirty="0" err="1" smtClean="0">
                <a:solidFill>
                  <a:srgbClr val="000000"/>
                </a:solidFill>
                <a:ea typeface="MS PGothic" pitchFamily="34" charset="-128"/>
              </a:rPr>
              <a:t>Elia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,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RTE, &amp; </a:t>
            </a:r>
            <a:r>
              <a:rPr lang="en-GB" sz="1600" dirty="0" err="1" smtClean="0">
                <a:solidFill>
                  <a:srgbClr val="000000"/>
                </a:solidFill>
                <a:ea typeface="MS PGothic" pitchFamily="34" charset="-128"/>
              </a:rPr>
              <a:t>TenneT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 B.V. have published a translation 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table of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non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-anonymous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CBCOs. This table was updated with APG CBCOs in November after APG integration.</a:t>
            </a:r>
            <a:endParaRPr lang="en-GB" sz="1600" strike="sngStrike" dirty="0">
              <a:solidFill>
                <a:srgbClr val="000000"/>
              </a:solidFill>
              <a:ea typeface="MS PGothic" pitchFamily="34" charset="-128"/>
            </a:endParaRP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A 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change request (CR) is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prepared 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for daily publication of these non anonymous CBCOs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after 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final Flow-based computation and in addition, also a detailed breakdown of RAM:</a:t>
            </a:r>
          </a:p>
          <a:p>
            <a:pPr marL="800100" lvl="3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GB" sz="1400" dirty="0">
                <a:solidFill>
                  <a:srgbClr val="000000"/>
                </a:solidFill>
                <a:ea typeface="MS PGothic" pitchFamily="34" charset="-128"/>
              </a:rPr>
              <a:t>Content: Fixed anonymous ID, human-readable CB/CO name, </a:t>
            </a:r>
            <a:r>
              <a:rPr lang="en-GB" sz="1400" dirty="0" err="1">
                <a:solidFill>
                  <a:srgbClr val="000000"/>
                </a:solidFill>
                <a:ea typeface="MS PGothic" pitchFamily="34" charset="-128"/>
              </a:rPr>
              <a:t>Fmax</a:t>
            </a:r>
            <a:r>
              <a:rPr lang="en-GB" sz="1400" dirty="0">
                <a:solidFill>
                  <a:srgbClr val="000000"/>
                </a:solidFill>
                <a:ea typeface="MS PGothic" pitchFamily="34" charset="-128"/>
              </a:rPr>
              <a:t>, RAM, </a:t>
            </a:r>
            <a:r>
              <a:rPr lang="en-GB" sz="1400" dirty="0" err="1">
                <a:solidFill>
                  <a:srgbClr val="000000"/>
                </a:solidFill>
                <a:ea typeface="MS PGothic" pitchFamily="34" charset="-128"/>
              </a:rPr>
              <a:t>Fref</a:t>
            </a:r>
            <a:r>
              <a:rPr lang="en-GB" sz="1400" dirty="0">
                <a:solidFill>
                  <a:srgbClr val="000000"/>
                </a:solidFill>
                <a:ea typeface="MS PGothic" pitchFamily="34" charset="-128"/>
              </a:rPr>
              <a:t>, FRM, FAV, LTA Margin</a:t>
            </a:r>
          </a:p>
          <a:p>
            <a:pPr marL="800100" lvl="3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GB" sz="1400" dirty="0">
                <a:solidFill>
                  <a:srgbClr val="000000"/>
                </a:solidFill>
                <a:ea typeface="MS PGothic" pitchFamily="34" charset="-128"/>
              </a:rPr>
              <a:t>This is a significant CR and will be taken into account for the next release of the </a:t>
            </a:r>
            <a:r>
              <a:rPr lang="en-GB" sz="1400" dirty="0" smtClean="0">
                <a:solidFill>
                  <a:srgbClr val="000000"/>
                </a:solidFill>
                <a:ea typeface="MS PGothic" pitchFamily="34" charset="-128"/>
              </a:rPr>
              <a:t>Flow-based Central Environment (FBCE): </a:t>
            </a:r>
            <a:r>
              <a:rPr lang="en-GB" sz="1400" dirty="0">
                <a:solidFill>
                  <a:srgbClr val="000000"/>
                </a:solidFill>
                <a:ea typeface="MS PGothic" pitchFamily="34" charset="-128"/>
              </a:rPr>
              <a:t>foreseen May </a:t>
            </a:r>
            <a:r>
              <a:rPr lang="en-GB" sz="1400" dirty="0" smtClean="0">
                <a:solidFill>
                  <a:srgbClr val="000000"/>
                </a:solidFill>
                <a:ea typeface="MS PGothic" pitchFamily="34" charset="-128"/>
              </a:rPr>
              <a:t>2017</a:t>
            </a: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Additionally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, after some changes in the process,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all CWE 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TSOs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are able to publish 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the aggregated D2CF data on TSO level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and on 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hub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level as well since mid October 2016 . This was requested </a:t>
            </a:r>
            <a:r>
              <a:rPr lang="en-GB" sz="1600" dirty="0">
                <a:solidFill>
                  <a:srgbClr val="000000"/>
                </a:solidFill>
                <a:ea typeface="MS PGothic" pitchFamily="34" charset="-128"/>
              </a:rPr>
              <a:t>by market parties to increase </a:t>
            </a:r>
            <a:r>
              <a:rPr lang="en-GB" sz="1600" dirty="0" smtClean="0">
                <a:solidFill>
                  <a:srgbClr val="000000"/>
                </a:solidFill>
                <a:ea typeface="MS PGothic" pitchFamily="34" charset="-128"/>
              </a:rPr>
              <a:t>transparency.</a:t>
            </a:r>
          </a:p>
          <a:p>
            <a:pPr marL="0" lvl="1" indent="0">
              <a:lnSpc>
                <a:spcPts val="2000"/>
              </a:lnSpc>
              <a:buClr>
                <a:srgbClr val="4597A0"/>
              </a:buClr>
              <a:buNone/>
              <a:defRPr/>
            </a:pPr>
            <a:endParaRPr lang="en-GB" altLang="fr-FR" sz="1600" b="1" dirty="0">
              <a:solidFill>
                <a:srgbClr val="000000"/>
              </a:solidFill>
              <a:ea typeface="MS PGothic" pitchFamily="34" charset="-128"/>
              <a:sym typeface="Wingdings" pitchFamily="2" charset="2"/>
            </a:endParaRPr>
          </a:p>
          <a:p>
            <a:pPr marL="0" lvl="1" indent="0">
              <a:lnSpc>
                <a:spcPts val="2000"/>
              </a:lnSpc>
              <a:buClr>
                <a:srgbClr val="4597A0"/>
              </a:buClr>
              <a:buNone/>
              <a:defRPr/>
            </a:pPr>
            <a:r>
              <a:rPr lang="en-US" altLang="fr-FR" sz="1600" b="1" dirty="0">
                <a:solidFill>
                  <a:srgbClr val="4597A0"/>
                </a:solidFill>
                <a:sym typeface="Wingdings" pitchFamily="2" charset="2"/>
              </a:rPr>
              <a:t>Communication </a:t>
            </a: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An explanation of the data requested for transparency (e.g. context, meaning) will be given to MPs together with their disclosure.</a:t>
            </a:r>
          </a:p>
          <a:p>
            <a:pPr marL="342900" lvl="2" indent="-342900">
              <a:lnSpc>
                <a:spcPts val="2000"/>
              </a:lnSpc>
              <a:buClr>
                <a:srgbClr val="4597A0"/>
              </a:buClr>
              <a:buBlip>
                <a:blip r:embed="rId2"/>
              </a:buBlip>
              <a:defRPr/>
            </a:pP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Furthermore, TSOs shall answer MPs questions issued via the Q&amp;A Forum on a structured basis in an annual report and to be discussed in the </a:t>
            </a:r>
            <a:r>
              <a:rPr lang="en-US" altLang="fr-FR" sz="1600" dirty="0" smtClean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CWE Consultative Group (CCG) meetings </a:t>
            </a:r>
            <a:r>
              <a:rPr lang="en-US" altLang="fr-FR" sz="1600" dirty="0">
                <a:solidFill>
                  <a:srgbClr val="000000"/>
                </a:solidFill>
                <a:ea typeface="MS PGothic" pitchFamily="34" charset="-128"/>
                <a:sym typeface="Wingdings" pitchFamily="2" charset="2"/>
              </a:rPr>
              <a:t>to limit the constraint on expert resources</a:t>
            </a:r>
          </a:p>
          <a:p>
            <a:pPr marL="0" lvl="1" indent="0">
              <a:lnSpc>
                <a:spcPts val="2000"/>
              </a:lnSpc>
              <a:buClr>
                <a:srgbClr val="4597A0"/>
              </a:buClr>
              <a:buNone/>
              <a:defRPr/>
            </a:pPr>
            <a:endParaRPr lang="en-US" altLang="fr-FR" sz="1600" b="1" dirty="0" smtClean="0">
              <a:solidFill>
                <a:srgbClr val="4597A0"/>
              </a:solidFill>
              <a:sym typeface="Wingdings" pitchFamily="2" charset="2"/>
            </a:endParaRPr>
          </a:p>
          <a:p>
            <a:pPr marL="358775" lvl="2" indent="-358775" algn="just">
              <a:lnSpc>
                <a:spcPts val="2000"/>
              </a:lnSpc>
              <a:spcBef>
                <a:spcPts val="100"/>
              </a:spcBef>
              <a:spcAft>
                <a:spcPts val="100"/>
              </a:spcAft>
              <a:buClr>
                <a:srgbClr val="4597A0"/>
              </a:buClr>
              <a:buFontTx/>
              <a:buNone/>
            </a:pPr>
            <a:endParaRPr lang="en-US" altLang="fr-FR" sz="1600" dirty="0">
              <a:solidFill>
                <a:srgbClr val="000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324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we_PXTSO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we_PXTSO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ab17d639920f984dd42d7e31c47c4d9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0A595E-2F8A-4996-9F1B-B24398B1F351}"/>
</file>

<file path=customXml/itemProps2.xml><?xml version="1.0" encoding="utf-8"?>
<ds:datastoreItem xmlns:ds="http://schemas.openxmlformats.org/officeDocument/2006/customXml" ds:itemID="{CE418892-F84F-44EA-B664-597511190E27}"/>
</file>

<file path=customXml/itemProps3.xml><?xml version="1.0" encoding="utf-8"?>
<ds:datastoreItem xmlns:ds="http://schemas.openxmlformats.org/officeDocument/2006/customXml" ds:itemID="{CF44F280-C1F3-461A-BCC6-DD9F0F275C51}"/>
</file>

<file path=docProps/app.xml><?xml version="1.0" encoding="utf-8"?>
<Properties xmlns="http://schemas.openxmlformats.org/officeDocument/2006/extended-properties" xmlns:vt="http://schemas.openxmlformats.org/officeDocument/2006/docPropsVTypes">
  <TotalTime>2275</TotalTime>
  <Words>529</Words>
  <Application>Microsoft Office PowerPoint</Application>
  <PresentationFormat>Diapositives 35 mm</PresentationFormat>
  <Paragraphs>43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Thème Office</vt:lpstr>
      <vt:lpstr>cwe_PXTSO</vt:lpstr>
      <vt:lpstr>1_cwe_PXTSO</vt:lpstr>
      <vt:lpstr>CWE Market Coupling PXs and TSOs   Market European Stakeholder Committee Brussels, December 9th 2016</vt:lpstr>
      <vt:lpstr>Status on transparency framework within CWE region Update on the CWE NRAs' request for transparency in CWE FBMC (1/2)</vt:lpstr>
      <vt:lpstr>Status on transparency framework within CWE region Update on the CWE NRAs' request for transparency in CWE FBMC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CWE Consultative  Group meeting  Brussels, September 27th 2016 Sheraton airport hotel</dc:title>
  <dc:creator>BOYER Karel</dc:creator>
  <cp:lastModifiedBy>LAZRAK Zineb</cp:lastModifiedBy>
  <cp:revision>73</cp:revision>
  <cp:lastPrinted>2016-09-26T12:35:33Z</cp:lastPrinted>
  <dcterms:created xsi:type="dcterms:W3CDTF">2016-09-09T16:05:25Z</dcterms:created>
  <dcterms:modified xsi:type="dcterms:W3CDTF">2016-12-07T10:25:21Z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