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9" r:id="rId5"/>
    <p:sldId id="265" r:id="rId6"/>
    <p:sldId id="266" r:id="rId7"/>
    <p:sldId id="267" r:id="rId8"/>
    <p:sldId id="258"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0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2CE3A5-3753-44B0-90A6-54CF4A8E388F}" type="datetimeFigureOut">
              <a:rPr lang="en-GB" smtClean="0"/>
              <a:t>11-May-16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45926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2CE3A5-3753-44B0-90A6-54CF4A8E388F}" type="datetimeFigureOut">
              <a:rPr lang="en-GB" smtClean="0"/>
              <a:t>11-May-16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286873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2CE3A5-3753-44B0-90A6-54CF4A8E388F}" type="datetimeFigureOut">
              <a:rPr lang="en-GB" smtClean="0"/>
              <a:t>11-May-16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129544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2CE3A5-3753-44B0-90A6-54CF4A8E388F}" type="datetimeFigureOut">
              <a:rPr lang="en-GB" smtClean="0"/>
              <a:t>11-May-16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253525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CE3A5-3753-44B0-90A6-54CF4A8E388F}" type="datetimeFigureOut">
              <a:rPr lang="en-GB" smtClean="0"/>
              <a:t>11-May-16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155968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2CE3A5-3753-44B0-90A6-54CF4A8E388F}" type="datetimeFigureOut">
              <a:rPr lang="en-GB" smtClean="0"/>
              <a:t>11-May-16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229785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2CE3A5-3753-44B0-90A6-54CF4A8E388F}" type="datetimeFigureOut">
              <a:rPr lang="en-GB" smtClean="0"/>
              <a:t>11-May-16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91985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2CE3A5-3753-44B0-90A6-54CF4A8E388F}" type="datetimeFigureOut">
              <a:rPr lang="en-GB" smtClean="0"/>
              <a:t>11-May-16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160677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CE3A5-3753-44B0-90A6-54CF4A8E388F}" type="datetimeFigureOut">
              <a:rPr lang="en-GB" smtClean="0"/>
              <a:t>11-May-16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50609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CE3A5-3753-44B0-90A6-54CF4A8E388F}" type="datetimeFigureOut">
              <a:rPr lang="en-GB" smtClean="0"/>
              <a:t>11-May-16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178260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CE3A5-3753-44B0-90A6-54CF4A8E388F}" type="datetimeFigureOut">
              <a:rPr lang="en-GB" smtClean="0"/>
              <a:t>11-May-16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0F7815-BC3A-43DF-9371-D0BDE2B4C25D}" type="slidenum">
              <a:rPr lang="en-GB" smtClean="0"/>
              <a:t>‹#›</a:t>
            </a:fld>
            <a:endParaRPr lang="en-GB"/>
          </a:p>
        </p:txBody>
      </p:sp>
    </p:spTree>
    <p:extLst>
      <p:ext uri="{BB962C8B-B14F-4D97-AF65-F5344CB8AC3E}">
        <p14:creationId xmlns:p14="http://schemas.microsoft.com/office/powerpoint/2010/main" val="927830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CE3A5-3753-44B0-90A6-54CF4A8E388F}" type="datetimeFigureOut">
              <a:rPr lang="en-GB" smtClean="0"/>
              <a:t>11-May-16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F7815-BC3A-43DF-9371-D0BDE2B4C25D}" type="slidenum">
              <a:rPr lang="en-GB" smtClean="0"/>
              <a:t>‹#›</a:t>
            </a:fld>
            <a:endParaRPr lang="en-GB"/>
          </a:p>
        </p:txBody>
      </p:sp>
    </p:spTree>
    <p:extLst>
      <p:ext uri="{BB962C8B-B14F-4D97-AF65-F5344CB8AC3E}">
        <p14:creationId xmlns:p14="http://schemas.microsoft.com/office/powerpoint/2010/main" val="1950196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NEMO Committee: Developing </a:t>
            </a:r>
            <a:r>
              <a:rPr lang="en-GB" dirty="0" smtClean="0"/>
              <a:t>the Algorithm </a:t>
            </a:r>
            <a:r>
              <a:rPr lang="en-GB" dirty="0" smtClean="0"/>
              <a:t>Methodology</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Discussion Material</a:t>
            </a:r>
          </a:p>
          <a:p>
            <a:r>
              <a:rPr lang="en-GB" dirty="0" smtClean="0"/>
              <a:t>Market Stakeholder Committee Meeting</a:t>
            </a:r>
          </a:p>
          <a:p>
            <a:r>
              <a:rPr lang="en-GB" dirty="0" smtClean="0"/>
              <a:t>11 May 2016</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r="2699" b="12245"/>
          <a:stretch>
            <a:fillRect/>
          </a:stretch>
        </p:blipFill>
        <p:spPr bwMode="auto">
          <a:xfrm>
            <a:off x="1444625" y="1066800"/>
            <a:ext cx="600075" cy="229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864225" y="1001395"/>
            <a:ext cx="365125" cy="365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rcRect l="4646" t="18848" r="13203" b="21468"/>
          <a:stretch>
            <a:fillRect/>
          </a:stretch>
        </p:blipFill>
        <p:spPr bwMode="auto">
          <a:xfrm>
            <a:off x="1520825" y="1631950"/>
            <a:ext cx="593725" cy="1917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4829694" y="1685290"/>
            <a:ext cx="572770" cy="1790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6">
            <a:extLst>
              <a:ext uri="{28A0092B-C50C-407E-A947-70E740481C1C}">
                <a14:useLocalDpi xmlns:a14="http://schemas.microsoft.com/office/drawing/2010/main" val="0"/>
              </a:ext>
            </a:extLst>
          </a:blip>
          <a:srcRect l="551" t="10770" r="1468" b="24615"/>
          <a:stretch>
            <a:fillRect/>
          </a:stretch>
        </p:blipFill>
        <p:spPr bwMode="auto">
          <a:xfrm>
            <a:off x="2482850" y="1612900"/>
            <a:ext cx="727075" cy="22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9619" y="1676400"/>
            <a:ext cx="755650" cy="225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9275" y="615950"/>
            <a:ext cx="765175" cy="222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2425" y="674687"/>
            <a:ext cx="841375" cy="149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7524" y="1146175"/>
            <a:ext cx="511175" cy="250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11">
            <a:extLst>
              <a:ext uri="{28A0092B-C50C-407E-A947-70E740481C1C}">
                <a14:useLocalDpi xmlns:a14="http://schemas.microsoft.com/office/drawing/2010/main" val="0"/>
              </a:ext>
            </a:extLst>
          </a:blip>
          <a:srcRect l="2139" r="11230"/>
          <a:stretch>
            <a:fillRect/>
          </a:stretch>
        </p:blipFill>
        <p:spPr bwMode="auto">
          <a:xfrm>
            <a:off x="2390775" y="1104900"/>
            <a:ext cx="635000" cy="2616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542925"/>
            <a:ext cx="238125" cy="412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62375" y="1524000"/>
            <a:ext cx="3810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92625" y="1082675"/>
            <a:ext cx="8445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p:nvPr/>
        </p:nvPicPr>
        <p:blipFill>
          <a:blip r:embed="rId15">
            <a:extLst>
              <a:ext uri="{28A0092B-C50C-407E-A947-70E740481C1C}">
                <a14:useLocalDpi xmlns:a14="http://schemas.microsoft.com/office/drawing/2010/main" val="0"/>
              </a:ext>
            </a:extLst>
          </a:blip>
          <a:srcRect/>
          <a:stretch>
            <a:fillRect/>
          </a:stretch>
        </p:blipFill>
        <p:spPr bwMode="auto">
          <a:xfrm>
            <a:off x="5798069" y="1580515"/>
            <a:ext cx="625475" cy="2984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55850" y="533400"/>
            <a:ext cx="6731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p:nvPr/>
        </p:nvPicPr>
        <p:blipFill>
          <a:blip r:embed="rId17">
            <a:extLst>
              <a:ext uri="{28A0092B-C50C-407E-A947-70E740481C1C}">
                <a14:useLocalDpi xmlns:a14="http://schemas.microsoft.com/office/drawing/2010/main" val="0"/>
              </a:ext>
            </a:extLst>
          </a:blip>
          <a:srcRect t="13814" r="12482" b="13855"/>
          <a:stretch>
            <a:fillRect/>
          </a:stretch>
        </p:blipFill>
        <p:spPr bwMode="auto">
          <a:xfrm>
            <a:off x="1495425" y="542925"/>
            <a:ext cx="4699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 name="Kép 20"/>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46450" y="1076325"/>
            <a:ext cx="917575" cy="2889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p:nvPr/>
        </p:nvPicPr>
        <p:blipFill>
          <a:blip r:embed="rId19" cstate="print">
            <a:extLst>
              <a:ext uri="{28A0092B-C50C-407E-A947-70E740481C1C}">
                <a14:useLocalDpi xmlns:a14="http://schemas.microsoft.com/office/drawing/2010/main" val="0"/>
              </a:ext>
            </a:extLst>
          </a:blip>
          <a:stretch>
            <a:fillRect/>
          </a:stretch>
        </p:blipFill>
        <p:spPr>
          <a:xfrm>
            <a:off x="5409565" y="542290"/>
            <a:ext cx="821055" cy="295275"/>
          </a:xfrm>
          <a:prstGeom prst="rect">
            <a:avLst/>
          </a:prstGeom>
        </p:spPr>
      </p:pic>
    </p:spTree>
    <p:extLst>
      <p:ext uri="{BB962C8B-B14F-4D97-AF65-F5344CB8AC3E}">
        <p14:creationId xmlns:p14="http://schemas.microsoft.com/office/powerpoint/2010/main" val="230306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Algorithm methodology is a NEMO responsibility under CACM, in coordination with TSOs </a:t>
            </a:r>
            <a:r>
              <a:rPr lang="en-GB" dirty="0" smtClean="0">
                <a:sym typeface="Symbol"/>
              </a:rPr>
              <a:t></a:t>
            </a:r>
            <a:r>
              <a:rPr lang="en-GB" dirty="0" smtClean="0"/>
              <a:t> need to comply with CACM requirements</a:t>
            </a:r>
          </a:p>
          <a:p>
            <a:r>
              <a:rPr lang="en-GB" dirty="0" smtClean="0"/>
              <a:t>There is scope for interpretation regarding what the Algorithm Methodology should include.  NEMOs see it as an important opportunity </a:t>
            </a:r>
            <a:r>
              <a:rPr lang="en-GB" dirty="0"/>
              <a:t>to establish a </a:t>
            </a:r>
            <a:r>
              <a:rPr lang="en-GB" dirty="0" smtClean="0"/>
              <a:t>robust, fair governance </a:t>
            </a:r>
            <a:r>
              <a:rPr lang="en-GB" dirty="0"/>
              <a:t>framework for the ongoing development and management of the algorithms</a:t>
            </a:r>
          </a:p>
          <a:p>
            <a:r>
              <a:rPr lang="en-GB" dirty="0" smtClean="0"/>
              <a:t>Next step according to CACM is for NEMOs to propose a first draft of the Algorithm Methodology to TSOs in July</a:t>
            </a:r>
            <a:endParaRPr lang="en-GB" dirty="0"/>
          </a:p>
          <a:p>
            <a:r>
              <a:rPr lang="en-GB" dirty="0" smtClean="0"/>
              <a:t>NEMOs would welcome stakeholder reactions to our suggestions</a:t>
            </a:r>
          </a:p>
        </p:txBody>
      </p:sp>
    </p:spTree>
    <p:extLst>
      <p:ext uri="{BB962C8B-B14F-4D97-AF65-F5344CB8AC3E}">
        <p14:creationId xmlns:p14="http://schemas.microsoft.com/office/powerpoint/2010/main" val="206888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challenge is governance</a:t>
            </a:r>
            <a:endParaRPr lang="en-GB" dirty="0"/>
          </a:p>
        </p:txBody>
      </p:sp>
      <p:sp>
        <p:nvSpPr>
          <p:cNvPr id="3" name="Content Placeholder 2"/>
          <p:cNvSpPr>
            <a:spLocks noGrp="1"/>
          </p:cNvSpPr>
          <p:nvPr>
            <p:ph idx="1"/>
          </p:nvPr>
        </p:nvSpPr>
        <p:spPr>
          <a:xfrm>
            <a:off x="457200" y="1484784"/>
            <a:ext cx="8363272" cy="4752528"/>
          </a:xfrm>
        </p:spPr>
        <p:txBody>
          <a:bodyPr>
            <a:normAutofit/>
          </a:bodyPr>
          <a:lstStyle/>
          <a:p>
            <a:pPr marL="0" indent="0">
              <a:lnSpc>
                <a:spcPct val="120000"/>
              </a:lnSpc>
              <a:spcBef>
                <a:spcPts val="600"/>
              </a:spcBef>
              <a:buNone/>
            </a:pPr>
            <a:r>
              <a:rPr lang="en-GB" sz="1600" dirty="0" smtClean="0"/>
              <a:t>Algorithms such as Euphemia are subject to continuous development as requirements evolve and geographic expansion/demand-driven complexity increases.  The key issue is not which algorithms are proposed by NEMOs at this specific point in time (this can be simply stated as Euphemia for SDAC and DBAG for SIDC), but rather how the ongoing process of development is governed.</a:t>
            </a:r>
          </a:p>
          <a:p>
            <a:pPr>
              <a:lnSpc>
                <a:spcPct val="120000"/>
              </a:lnSpc>
              <a:spcBef>
                <a:spcPts val="600"/>
              </a:spcBef>
            </a:pPr>
            <a:r>
              <a:rPr lang="en-GB" sz="1600" dirty="0" smtClean="0"/>
              <a:t>As Euphemia is an operational system, the development process is driven by the existing demands from MRC/4MM, as well as the prospective demands of the SDAC.</a:t>
            </a:r>
          </a:p>
          <a:p>
            <a:pPr>
              <a:lnSpc>
                <a:spcPct val="120000"/>
              </a:lnSpc>
              <a:spcBef>
                <a:spcPts val="600"/>
              </a:spcBef>
            </a:pPr>
            <a:r>
              <a:rPr lang="en-GB" sz="1600" dirty="0" smtClean="0"/>
              <a:t>Algorithms have become very highly developed, involving specialist expertise not available to many organisations</a:t>
            </a:r>
          </a:p>
          <a:p>
            <a:pPr>
              <a:lnSpc>
                <a:spcPct val="120000"/>
              </a:lnSpc>
              <a:spcBef>
                <a:spcPts val="600"/>
              </a:spcBef>
            </a:pPr>
            <a:r>
              <a:rPr lang="en-GB" sz="1600" dirty="0" smtClean="0"/>
              <a:t>Such developments should be subject to appropriate change management controls, but this should not necessarily imply a formal modification to the Methodology.</a:t>
            </a:r>
          </a:p>
          <a:p>
            <a:pPr>
              <a:lnSpc>
                <a:spcPct val="120000"/>
              </a:lnSpc>
              <a:spcBef>
                <a:spcPts val="600"/>
              </a:spcBef>
            </a:pPr>
            <a:r>
              <a:rPr lang="en-GB" sz="1600" dirty="0" smtClean="0"/>
              <a:t>Requirements from market parties, NEMOs, TSOs and NRAs may not be mutually compatible – implying the need for a fair conflict resolution/decision-making process.</a:t>
            </a:r>
          </a:p>
          <a:p>
            <a:pPr>
              <a:lnSpc>
                <a:spcPct val="120000"/>
              </a:lnSpc>
              <a:spcBef>
                <a:spcPts val="600"/>
              </a:spcBef>
            </a:pPr>
            <a:r>
              <a:rPr lang="en-GB" sz="1600" dirty="0" smtClean="0"/>
              <a:t>Algorithm performance is likely to be a key area of focus for the foreseeable future (as demands on the algorithm grow)</a:t>
            </a:r>
          </a:p>
        </p:txBody>
      </p:sp>
    </p:spTree>
    <p:extLst>
      <p:ext uri="{BB962C8B-B14F-4D97-AF65-F5344CB8AC3E}">
        <p14:creationId xmlns:p14="http://schemas.microsoft.com/office/powerpoint/2010/main" val="179581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 objectives</a:t>
            </a:r>
            <a:endParaRPr lang="en-GB" dirty="0"/>
          </a:p>
        </p:txBody>
      </p:sp>
      <p:sp>
        <p:nvSpPr>
          <p:cNvPr id="3" name="Content Placeholder 2"/>
          <p:cNvSpPr>
            <a:spLocks noGrp="1"/>
          </p:cNvSpPr>
          <p:nvPr>
            <p:ph idx="1"/>
          </p:nvPr>
        </p:nvSpPr>
        <p:spPr>
          <a:xfrm>
            <a:off x="457200" y="1484784"/>
            <a:ext cx="8229600" cy="4752528"/>
          </a:xfrm>
        </p:spPr>
        <p:txBody>
          <a:bodyPr>
            <a:normAutofit fontScale="62500" lnSpcReduction="20000"/>
          </a:bodyPr>
          <a:lstStyle/>
          <a:p>
            <a:pPr marL="0" indent="0">
              <a:buNone/>
            </a:pPr>
            <a:r>
              <a:rPr lang="en-GB" dirty="0" smtClean="0"/>
              <a:t>Several key objectives can be identified for the effective governance of the algorithm:</a:t>
            </a:r>
            <a:br>
              <a:rPr lang="en-GB" dirty="0" smtClean="0"/>
            </a:br>
            <a:endParaRPr lang="en-GB" dirty="0" smtClean="0"/>
          </a:p>
          <a:p>
            <a:pPr marL="361950" indent="-361950">
              <a:buFont typeface="+mj-lt"/>
              <a:buAutoNum type="arabicPeriod"/>
            </a:pPr>
            <a:r>
              <a:rPr lang="en-GB" dirty="0" smtClean="0"/>
              <a:t>Stakeholder assurance</a:t>
            </a:r>
          </a:p>
          <a:p>
            <a:pPr marL="914400" lvl="1" indent="-514350">
              <a:buFont typeface="+mj-lt"/>
              <a:buAutoNum type="alphaLcParenR"/>
            </a:pPr>
            <a:r>
              <a:rPr lang="en-GB" sz="2700" dirty="0"/>
              <a:t>Measuring algorithm performance</a:t>
            </a:r>
          </a:p>
          <a:p>
            <a:pPr marL="914400" lvl="1" indent="-514350">
              <a:buFont typeface="+mj-lt"/>
              <a:buAutoNum type="alphaLcParenR"/>
            </a:pPr>
            <a:r>
              <a:rPr lang="en-GB" sz="2700" dirty="0"/>
              <a:t>Transparency (e.g., performance; explanation of Euphemia)</a:t>
            </a:r>
          </a:p>
          <a:p>
            <a:pPr marL="914400" lvl="1" indent="-514350">
              <a:buFont typeface="+mj-lt"/>
              <a:buAutoNum type="alphaLcParenR"/>
            </a:pPr>
            <a:r>
              <a:rPr lang="en-GB" sz="2700" dirty="0"/>
              <a:t>Accountability (e.g., how stakeholder considerations are recognised; review process)</a:t>
            </a:r>
            <a:br>
              <a:rPr lang="en-GB" sz="2700" dirty="0"/>
            </a:br>
            <a:endParaRPr lang="en-GB" sz="2700" dirty="0"/>
          </a:p>
          <a:p>
            <a:pPr marL="361950" indent="-361950">
              <a:buFont typeface="+mj-lt"/>
              <a:buAutoNum type="arabicPeriod"/>
            </a:pPr>
            <a:r>
              <a:rPr lang="en-GB" dirty="0"/>
              <a:t>Ability to develop Euphemia to meet evolving requirements; resolving conflicting requirements/priorities (including NEMO vs TSO; NEMO vs NEMO)</a:t>
            </a:r>
          </a:p>
          <a:p>
            <a:pPr marL="914400" lvl="1" indent="-514350">
              <a:buFont typeface="+mj-lt"/>
              <a:buAutoNum type="alphaLcParenR"/>
            </a:pPr>
            <a:r>
              <a:rPr lang="en-GB" sz="2700" dirty="0"/>
              <a:t>Process (decision-making; consultation)</a:t>
            </a:r>
          </a:p>
          <a:p>
            <a:pPr marL="914400" lvl="1" indent="-514350">
              <a:buFont typeface="+mj-lt"/>
              <a:buAutoNum type="alphaLcParenR"/>
            </a:pPr>
            <a:r>
              <a:rPr lang="en-GB" sz="2700" dirty="0"/>
              <a:t>Guiding principles/criteria</a:t>
            </a:r>
          </a:p>
          <a:p>
            <a:pPr marL="914400" lvl="1" indent="-514350">
              <a:buFont typeface="+mj-lt"/>
              <a:buAutoNum type="alphaLcParenR"/>
            </a:pPr>
            <a:endParaRPr lang="en-GB" sz="2700" dirty="0"/>
          </a:p>
          <a:p>
            <a:pPr marL="0" indent="0">
              <a:buNone/>
            </a:pPr>
            <a:r>
              <a:rPr lang="en-GB" sz="3100" dirty="0" smtClean="0"/>
              <a:t>This paper outlines possible ways to address these points in the Algorithm Methodology.  It builds on concepts presented to the AESAG in June and MESC in December last year.</a:t>
            </a:r>
            <a:endParaRPr lang="en-GB" sz="3100" dirty="0"/>
          </a:p>
        </p:txBody>
      </p:sp>
    </p:spTree>
    <p:extLst>
      <p:ext uri="{BB962C8B-B14F-4D97-AF65-F5344CB8AC3E}">
        <p14:creationId xmlns:p14="http://schemas.microsoft.com/office/powerpoint/2010/main" val="268616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988"/>
            <a:ext cx="8229600" cy="782796"/>
          </a:xfrm>
        </p:spPr>
        <p:txBody>
          <a:bodyPr>
            <a:noAutofit/>
          </a:bodyPr>
          <a:lstStyle/>
          <a:p>
            <a:pPr>
              <a:lnSpc>
                <a:spcPct val="80000"/>
              </a:lnSpc>
            </a:pPr>
            <a:r>
              <a:rPr lang="en-GB" sz="3600" dirty="0" smtClean="0"/>
              <a:t>Potential elements of Algorithm Methodology (1)</a:t>
            </a:r>
            <a:endParaRPr lang="en-GB" sz="3600" dirty="0"/>
          </a:p>
        </p:txBody>
      </p:sp>
      <p:sp>
        <p:nvSpPr>
          <p:cNvPr id="3" name="Content Placeholder 2"/>
          <p:cNvSpPr>
            <a:spLocks noGrp="1"/>
          </p:cNvSpPr>
          <p:nvPr>
            <p:ph idx="1"/>
          </p:nvPr>
        </p:nvSpPr>
        <p:spPr>
          <a:xfrm>
            <a:off x="457200" y="1628800"/>
            <a:ext cx="8229600" cy="4680520"/>
          </a:xfrm>
        </p:spPr>
        <p:txBody>
          <a:bodyPr>
            <a:normAutofit fontScale="55000" lnSpcReduction="20000"/>
          </a:bodyPr>
          <a:lstStyle/>
          <a:p>
            <a:pPr marL="514350" indent="-514350">
              <a:buFont typeface="+mj-lt"/>
              <a:buAutoNum type="arabicPeriod"/>
            </a:pPr>
            <a:r>
              <a:rPr lang="en-GB" dirty="0" smtClean="0"/>
              <a:t>Establish a clear basis for measuring algorithm performance: for operational monitoring and assessment of possible changes</a:t>
            </a:r>
          </a:p>
          <a:p>
            <a:pPr marL="914400" lvl="1" indent="-371475">
              <a:buFont typeface="+mj-lt"/>
              <a:buAutoNum type="alphaLcParenR"/>
            </a:pPr>
            <a:r>
              <a:rPr lang="en-GB" sz="2900" dirty="0"/>
              <a:t>Compliance with essential NEMO and TSO </a:t>
            </a:r>
            <a:r>
              <a:rPr lang="en-GB" sz="2900" dirty="0" smtClean="0"/>
              <a:t>requirements</a:t>
            </a:r>
            <a:endParaRPr lang="en-GB" sz="2900" dirty="0"/>
          </a:p>
          <a:p>
            <a:pPr marL="914400" lvl="1" indent="-371475">
              <a:buFont typeface="+mj-lt"/>
              <a:buAutoNum type="alphaLcParenR"/>
            </a:pPr>
            <a:r>
              <a:rPr lang="en-GB" sz="2900" dirty="0"/>
              <a:t>Impact on relative standards – e.g., welfare gap from optimal solution, number/size of PRBs/PRMICs</a:t>
            </a:r>
          </a:p>
          <a:p>
            <a:pPr marL="514350" indent="-514350">
              <a:buFont typeface="+mj-lt"/>
              <a:buAutoNum type="arabicPeriod"/>
            </a:pPr>
            <a:r>
              <a:rPr lang="en-GB" dirty="0"/>
              <a:t>Establish transparent MCO operational reporting processes, via MESC</a:t>
            </a:r>
          </a:p>
          <a:p>
            <a:pPr marL="914400" lvl="1" indent="-371475">
              <a:buFont typeface="+mj-lt"/>
              <a:buAutoNum type="alphaLcParenR"/>
            </a:pPr>
            <a:r>
              <a:rPr lang="en-GB" sz="2900" dirty="0"/>
              <a:t>Monthly report on relative standards and any non-compliance against essential requirements to stakeholders (via MESC)</a:t>
            </a:r>
          </a:p>
          <a:p>
            <a:pPr marL="914400" lvl="1" indent="-371475">
              <a:buFont typeface="+mj-lt"/>
              <a:buAutoNum type="alphaLcParenR"/>
            </a:pPr>
            <a:r>
              <a:rPr lang="en-GB" sz="2900" dirty="0"/>
              <a:t>Publish investigations on any significant algorithm events impacting other stakeholders</a:t>
            </a:r>
          </a:p>
          <a:p>
            <a:pPr marL="514350" indent="-514350">
              <a:buFont typeface="+mj-lt"/>
              <a:buAutoNum type="arabicPeriod"/>
            </a:pPr>
            <a:r>
              <a:rPr lang="en-GB" dirty="0"/>
              <a:t>Commitment to support stakeholders’ understanding of the algorithms (publish descriptions, workshops)</a:t>
            </a:r>
          </a:p>
          <a:p>
            <a:pPr marL="514350" indent="-514350">
              <a:buFont typeface="+mj-lt"/>
              <a:buAutoNum type="arabicPeriod"/>
            </a:pPr>
            <a:r>
              <a:rPr lang="en-GB" dirty="0" smtClean="0"/>
              <a:t>TSO and NEMO Algorithm Requirements classified into – e.g.:</a:t>
            </a:r>
          </a:p>
          <a:p>
            <a:pPr marL="914400" lvl="1" indent="-371475">
              <a:buFont typeface="+mj-lt"/>
              <a:buAutoNum type="alphaLcParenR"/>
            </a:pPr>
            <a:r>
              <a:rPr lang="en-GB" sz="2900" dirty="0"/>
              <a:t>Essential </a:t>
            </a:r>
            <a:r>
              <a:rPr lang="en-GB" sz="2900" dirty="0" smtClean="0"/>
              <a:t>requirements, which must be respected by the algorithm</a:t>
            </a:r>
          </a:p>
          <a:p>
            <a:pPr marL="914400" lvl="1" indent="-371475">
              <a:buFont typeface="+mj-lt"/>
              <a:buAutoNum type="alphaLcParenR"/>
            </a:pPr>
            <a:r>
              <a:rPr lang="en-GB" sz="2900" dirty="0" smtClean="0"/>
              <a:t>Relative standards, against which operational performance and changes can be assessed</a:t>
            </a:r>
          </a:p>
          <a:p>
            <a:pPr marL="914400" lvl="1" indent="-371475">
              <a:buFont typeface="+mj-lt"/>
              <a:buAutoNum type="alphaLcParenR"/>
            </a:pPr>
            <a:r>
              <a:rPr lang="en-GB" sz="2900" dirty="0" smtClean="0"/>
              <a:t>Projected growth/evolution, against which usage limits may be set</a:t>
            </a:r>
          </a:p>
          <a:p>
            <a:pPr marL="914400" lvl="1" indent="-371475">
              <a:buFont typeface="+mj-lt"/>
              <a:buAutoNum type="alphaLcParenR"/>
            </a:pPr>
            <a:r>
              <a:rPr lang="en-GB" sz="2900" dirty="0" smtClean="0"/>
              <a:t>New requirements, to be taken into consideration under the development process</a:t>
            </a:r>
          </a:p>
          <a:p>
            <a:pPr marL="914400" lvl="1" indent="-371475">
              <a:buFont typeface="+mj-lt"/>
              <a:buAutoNum type="alphaLcParenR"/>
            </a:pPr>
            <a:r>
              <a:rPr lang="en-GB" sz="2900" dirty="0" smtClean="0"/>
              <a:t>NEMO, TSO or TSO/NEMO requirement</a:t>
            </a:r>
            <a:endParaRPr lang="en-GB" sz="2900" dirty="0"/>
          </a:p>
        </p:txBody>
      </p:sp>
      <p:sp>
        <p:nvSpPr>
          <p:cNvPr id="4" name="TextBox 3"/>
          <p:cNvSpPr txBox="1"/>
          <p:nvPr/>
        </p:nvSpPr>
        <p:spPr>
          <a:xfrm>
            <a:off x="2843808" y="251356"/>
            <a:ext cx="3384376" cy="369332"/>
          </a:xfrm>
          <a:prstGeom prst="rect">
            <a:avLst/>
          </a:prstGeom>
          <a:noFill/>
        </p:spPr>
        <p:txBody>
          <a:bodyPr wrap="square" rtlCol="0">
            <a:spAutoFit/>
          </a:bodyPr>
          <a:lstStyle/>
          <a:p>
            <a:pPr algn="ctr"/>
            <a:r>
              <a:rPr lang="en-GB" b="1" dirty="0" smtClean="0">
                <a:solidFill>
                  <a:srgbClr val="FF0000"/>
                </a:solidFill>
              </a:rPr>
              <a:t>PRELIMINARY</a:t>
            </a:r>
            <a:endParaRPr lang="en-GB" b="1" dirty="0">
              <a:solidFill>
                <a:srgbClr val="FF0000"/>
              </a:solidFill>
            </a:endParaRPr>
          </a:p>
        </p:txBody>
      </p:sp>
    </p:spTree>
    <p:extLst>
      <p:ext uri="{BB962C8B-B14F-4D97-AF65-F5344CB8AC3E}">
        <p14:creationId xmlns:p14="http://schemas.microsoft.com/office/powerpoint/2010/main" val="156952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988"/>
            <a:ext cx="8229600" cy="782796"/>
          </a:xfrm>
        </p:spPr>
        <p:txBody>
          <a:bodyPr vert="horz" lIns="91440" tIns="45720" rIns="91440" bIns="45720" rtlCol="0" anchor="ctr">
            <a:noAutofit/>
          </a:bodyPr>
          <a:lstStyle/>
          <a:p>
            <a:pPr>
              <a:lnSpc>
                <a:spcPct val="80000"/>
              </a:lnSpc>
            </a:pPr>
            <a:r>
              <a:rPr lang="en-GB" sz="3600" dirty="0"/>
              <a:t>Potential elements of Algorithm Methodology (2)</a:t>
            </a:r>
          </a:p>
        </p:txBody>
      </p:sp>
      <p:sp>
        <p:nvSpPr>
          <p:cNvPr id="3" name="Content Placeholder 2"/>
          <p:cNvSpPr>
            <a:spLocks noGrp="1"/>
          </p:cNvSpPr>
          <p:nvPr>
            <p:ph idx="1"/>
          </p:nvPr>
        </p:nvSpPr>
        <p:spPr>
          <a:xfrm>
            <a:off x="457200" y="1628800"/>
            <a:ext cx="8229600" cy="4752528"/>
          </a:xfrm>
        </p:spPr>
        <p:txBody>
          <a:bodyPr>
            <a:normAutofit fontScale="55000" lnSpcReduction="20000"/>
          </a:bodyPr>
          <a:lstStyle/>
          <a:p>
            <a:pPr marL="542925" indent="-542925">
              <a:buFont typeface="+mj-lt"/>
              <a:buAutoNum type="arabicPeriod" startAt="5"/>
            </a:pPr>
            <a:r>
              <a:rPr lang="en-GB" dirty="0" smtClean="0"/>
              <a:t>Adopt a structured, transparent approach to managing changes to the algorithms</a:t>
            </a:r>
          </a:p>
          <a:p>
            <a:pPr marL="914400" lvl="1" indent="-371475">
              <a:buFont typeface="+mj-lt"/>
              <a:buAutoNum type="alphaLcParenR"/>
            </a:pPr>
            <a:r>
              <a:rPr lang="en-GB" dirty="0" smtClean="0"/>
              <a:t>Identification and specification of change – including right of any NEMO (including market party via its NEMO) or TSO to request a change, limits on usage</a:t>
            </a:r>
          </a:p>
          <a:p>
            <a:pPr marL="914400" lvl="1" indent="-371475">
              <a:buFont typeface="+mj-lt"/>
              <a:buAutoNum type="alphaLcParenR"/>
            </a:pPr>
            <a:r>
              <a:rPr lang="en-GB" dirty="0" smtClean="0"/>
              <a:t>Assessment of change: impact on essential requirements and relative performance measures</a:t>
            </a:r>
          </a:p>
          <a:p>
            <a:pPr marL="1400175" lvl="2" indent="-457200"/>
            <a:r>
              <a:rPr lang="en-GB" dirty="0"/>
              <a:t>B</a:t>
            </a:r>
            <a:r>
              <a:rPr lang="en-GB" dirty="0" smtClean="0"/>
              <a:t>ased on current and agreed scenarios for future growth</a:t>
            </a:r>
          </a:p>
          <a:p>
            <a:pPr marL="1400175" lvl="2" indent="-457200"/>
            <a:r>
              <a:rPr lang="en-GB" dirty="0" smtClean="0"/>
              <a:t>Include impact at a country level?</a:t>
            </a:r>
          </a:p>
          <a:p>
            <a:pPr marL="1400175" lvl="2" indent="-457200"/>
            <a:r>
              <a:rPr lang="en-GB" dirty="0"/>
              <a:t>M</a:t>
            </a:r>
            <a:r>
              <a:rPr lang="en-GB" dirty="0" smtClean="0"/>
              <a:t>ay require prototype development</a:t>
            </a:r>
          </a:p>
          <a:p>
            <a:pPr marL="914400" lvl="1" indent="-371475">
              <a:buFont typeface="+mj-lt"/>
              <a:buAutoNum type="alphaLcParenR"/>
            </a:pPr>
            <a:r>
              <a:rPr lang="en-GB" sz="2700" dirty="0" smtClean="0">
                <a:solidFill>
                  <a:prstClr val="black"/>
                </a:solidFill>
              </a:rPr>
              <a:t>Consultation on </a:t>
            </a:r>
            <a:r>
              <a:rPr lang="en-GB" sz="2700" dirty="0">
                <a:solidFill>
                  <a:prstClr val="black"/>
                </a:solidFill>
              </a:rPr>
              <a:t>change – </a:t>
            </a:r>
            <a:r>
              <a:rPr lang="en-GB" sz="2700" dirty="0" smtClean="0">
                <a:solidFill>
                  <a:prstClr val="black"/>
                </a:solidFill>
              </a:rPr>
              <a:t>linked to nature of the change (see following slide)</a:t>
            </a:r>
          </a:p>
          <a:p>
            <a:pPr marL="914400" lvl="1" indent="-371475">
              <a:buFont typeface="+mj-lt"/>
              <a:buAutoNum type="alphaLcParenR"/>
            </a:pPr>
            <a:r>
              <a:rPr lang="en-GB" sz="2700" dirty="0" smtClean="0">
                <a:solidFill>
                  <a:prstClr val="black"/>
                </a:solidFill>
              </a:rPr>
              <a:t>Decision on changes</a:t>
            </a:r>
          </a:p>
          <a:p>
            <a:pPr marL="1400175" lvl="2" indent="-457200"/>
            <a:r>
              <a:rPr lang="en-GB" dirty="0" smtClean="0">
                <a:solidFill>
                  <a:prstClr val="black"/>
                </a:solidFill>
              </a:rPr>
              <a:t>Establish practical criteria/principles for decision-making (with regard to fair competition and other objectives in CACM)</a:t>
            </a:r>
          </a:p>
          <a:p>
            <a:pPr marL="1400175" lvl="2" indent="-457200"/>
            <a:r>
              <a:rPr lang="en-GB" dirty="0" smtClean="0">
                <a:solidFill>
                  <a:prstClr val="black"/>
                </a:solidFill>
              </a:rPr>
              <a:t>Consensus where possible</a:t>
            </a:r>
          </a:p>
          <a:p>
            <a:pPr marL="1400175" lvl="2" indent="-457200"/>
            <a:r>
              <a:rPr lang="en-GB" dirty="0" smtClean="0">
                <a:solidFill>
                  <a:prstClr val="black"/>
                </a:solidFill>
              </a:rPr>
              <a:t>Independent expert arbitration panel available for disputed decisions (binding opinion)</a:t>
            </a:r>
          </a:p>
          <a:p>
            <a:pPr marL="542925" indent="-542925">
              <a:buFont typeface="+mj-lt"/>
              <a:buAutoNum type="arabicPeriod" startAt="6"/>
            </a:pPr>
            <a:r>
              <a:rPr lang="en-GB" sz="3300" dirty="0"/>
              <a:t>NEMO Algorithm Requirements include Product requirements</a:t>
            </a:r>
          </a:p>
          <a:p>
            <a:pPr marL="914400" lvl="1" indent="-371475">
              <a:buFont typeface="+mj-lt"/>
              <a:buAutoNum type="alphaLcParenR"/>
            </a:pPr>
            <a:r>
              <a:rPr lang="en-GB" sz="2900" dirty="0">
                <a:solidFill>
                  <a:prstClr val="black"/>
                </a:solidFill>
              </a:rPr>
              <a:t>Product changes subject to same process as algorithm changes</a:t>
            </a:r>
          </a:p>
          <a:p>
            <a:pPr marL="914400" lvl="1" indent="-371475">
              <a:buFont typeface="+mj-lt"/>
              <a:buAutoNum type="alphaLcParenR"/>
            </a:pPr>
            <a:r>
              <a:rPr lang="en-GB" sz="2900" dirty="0">
                <a:solidFill>
                  <a:prstClr val="black"/>
                </a:solidFill>
              </a:rPr>
              <a:t>Product Methodology to be  closely linked to Algorithm Methodology</a:t>
            </a:r>
          </a:p>
          <a:p>
            <a:pPr marL="542925" indent="-542925">
              <a:buFont typeface="+mj-lt"/>
              <a:buAutoNum type="arabicPeriod" startAt="6"/>
            </a:pPr>
            <a:r>
              <a:rPr lang="en-GB" sz="3300" dirty="0" smtClean="0"/>
              <a:t>Process </a:t>
            </a:r>
            <a:r>
              <a:rPr lang="en-GB" sz="3300" dirty="0"/>
              <a:t>under NC </a:t>
            </a:r>
            <a:r>
              <a:rPr lang="en-GB" sz="3300" dirty="0" smtClean="0"/>
              <a:t>responsibility</a:t>
            </a:r>
          </a:p>
          <a:p>
            <a:pPr marL="914400" lvl="1" indent="-371475">
              <a:buFont typeface="+mj-lt"/>
              <a:buAutoNum type="alphaLcParenR"/>
            </a:pPr>
            <a:r>
              <a:rPr lang="en-GB" sz="2700" dirty="0" smtClean="0">
                <a:solidFill>
                  <a:prstClr val="black"/>
                </a:solidFill>
              </a:rPr>
              <a:t>Coordination </a:t>
            </a:r>
            <a:r>
              <a:rPr lang="en-GB" sz="2700" dirty="0">
                <a:solidFill>
                  <a:prstClr val="black"/>
                </a:solidFill>
              </a:rPr>
              <a:t>with TSOs </a:t>
            </a:r>
            <a:r>
              <a:rPr lang="en-GB" sz="2700" dirty="0" smtClean="0">
                <a:solidFill>
                  <a:prstClr val="black"/>
                </a:solidFill>
              </a:rPr>
              <a:t>(process to </a:t>
            </a:r>
            <a:r>
              <a:rPr lang="en-GB" sz="2700" dirty="0">
                <a:solidFill>
                  <a:prstClr val="black"/>
                </a:solidFill>
              </a:rPr>
              <a:t>be further </a:t>
            </a:r>
            <a:r>
              <a:rPr lang="en-GB" sz="2700" dirty="0" smtClean="0">
                <a:solidFill>
                  <a:prstClr val="black"/>
                </a:solidFill>
              </a:rPr>
              <a:t>developed)</a:t>
            </a:r>
          </a:p>
          <a:p>
            <a:pPr marL="914400" lvl="1" indent="-371475">
              <a:buFont typeface="+mj-lt"/>
              <a:buAutoNum type="alphaLcParenR"/>
            </a:pPr>
            <a:r>
              <a:rPr lang="en-GB" sz="2700" dirty="0" smtClean="0">
                <a:solidFill>
                  <a:prstClr val="black"/>
                </a:solidFill>
              </a:rPr>
              <a:t>Accountable to </a:t>
            </a:r>
            <a:r>
              <a:rPr lang="en-GB" sz="2700" dirty="0">
                <a:solidFill>
                  <a:prstClr val="black"/>
                </a:solidFill>
              </a:rPr>
              <a:t>all </a:t>
            </a:r>
            <a:r>
              <a:rPr lang="en-GB" sz="2700" dirty="0" smtClean="0">
                <a:solidFill>
                  <a:prstClr val="black"/>
                </a:solidFill>
              </a:rPr>
              <a:t>stakeholders (via MESC)</a:t>
            </a:r>
            <a:endParaRPr lang="en-GB" sz="2700" dirty="0">
              <a:solidFill>
                <a:prstClr val="black"/>
              </a:solidFill>
            </a:endParaRPr>
          </a:p>
        </p:txBody>
      </p:sp>
      <p:sp>
        <p:nvSpPr>
          <p:cNvPr id="4" name="TextBox 3"/>
          <p:cNvSpPr txBox="1"/>
          <p:nvPr/>
        </p:nvSpPr>
        <p:spPr>
          <a:xfrm>
            <a:off x="2843808" y="251356"/>
            <a:ext cx="3384376" cy="369332"/>
          </a:xfrm>
          <a:prstGeom prst="rect">
            <a:avLst/>
          </a:prstGeom>
          <a:noFill/>
        </p:spPr>
        <p:txBody>
          <a:bodyPr wrap="square" rtlCol="0">
            <a:spAutoFit/>
          </a:bodyPr>
          <a:lstStyle/>
          <a:p>
            <a:pPr algn="ctr"/>
            <a:r>
              <a:rPr lang="en-GB" b="1" dirty="0" smtClean="0">
                <a:solidFill>
                  <a:srgbClr val="FF0000"/>
                </a:solidFill>
              </a:rPr>
              <a:t>PRELIMINARY</a:t>
            </a:r>
            <a:endParaRPr lang="en-GB" b="1" dirty="0">
              <a:solidFill>
                <a:srgbClr val="FF0000"/>
              </a:solidFill>
            </a:endParaRPr>
          </a:p>
        </p:txBody>
      </p:sp>
    </p:spTree>
    <p:extLst>
      <p:ext uri="{BB962C8B-B14F-4D97-AF65-F5344CB8AC3E}">
        <p14:creationId xmlns:p14="http://schemas.microsoft.com/office/powerpoint/2010/main" val="313326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3568" y="1597732"/>
            <a:ext cx="7848872" cy="319100"/>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400" b="1" dirty="0"/>
              <a:t>0</a:t>
            </a:r>
            <a:r>
              <a:rPr lang="en-GB" sz="1400" b="1" dirty="0" smtClean="0"/>
              <a:t>. Non-Notifiable Change:  </a:t>
            </a:r>
            <a:r>
              <a:rPr lang="en-GB" sz="1400" dirty="0" smtClean="0"/>
              <a:t>Stakeholders not informed of change – e.g., no impact on market parties</a:t>
            </a:r>
            <a:endParaRPr lang="en-GB" sz="1400" dirty="0"/>
          </a:p>
        </p:txBody>
      </p:sp>
      <p:sp>
        <p:nvSpPr>
          <p:cNvPr id="2" name="Title 1"/>
          <p:cNvSpPr>
            <a:spLocks noGrp="1"/>
          </p:cNvSpPr>
          <p:nvPr>
            <p:ph type="title"/>
          </p:nvPr>
        </p:nvSpPr>
        <p:spPr/>
        <p:txBody>
          <a:bodyPr/>
          <a:lstStyle/>
          <a:p>
            <a:r>
              <a:rPr lang="en-GB" dirty="0" smtClean="0"/>
              <a:t>Managing Changes</a:t>
            </a:r>
            <a:endParaRPr lang="en-GB" dirty="0"/>
          </a:p>
        </p:txBody>
      </p:sp>
      <p:sp>
        <p:nvSpPr>
          <p:cNvPr id="4" name="Rectangle 3"/>
          <p:cNvSpPr/>
          <p:nvPr/>
        </p:nvSpPr>
        <p:spPr>
          <a:xfrm>
            <a:off x="683568" y="1916833"/>
            <a:ext cx="7848872"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GB" sz="1400" b="1" dirty="0" smtClean="0"/>
              <a:t>1. Notifiable Change:  </a:t>
            </a:r>
            <a:r>
              <a:rPr lang="en-GB" sz="1400" dirty="0" smtClean="0"/>
              <a:t>Stakeholders informed of change (ahead of implementation) – e.g., a non-discretionary change but with impact for market parties</a:t>
            </a:r>
            <a:endParaRPr lang="en-GB" sz="1400" dirty="0"/>
          </a:p>
        </p:txBody>
      </p:sp>
      <p:sp>
        <p:nvSpPr>
          <p:cNvPr id="5" name="Rectangle 4"/>
          <p:cNvSpPr/>
          <p:nvPr/>
        </p:nvSpPr>
        <p:spPr>
          <a:xfrm>
            <a:off x="683568" y="2420889"/>
            <a:ext cx="7848872"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GB" sz="1400" b="1" dirty="0" smtClean="0"/>
              <a:t>2. Consulted Change:  </a:t>
            </a:r>
            <a:r>
              <a:rPr lang="en-GB" sz="1400" dirty="0" smtClean="0"/>
              <a:t>Requirement on NC to consult Stakeholders and to take response into consideration – e.g., where there is material adverse market impact and discretionary choices exist</a:t>
            </a:r>
            <a:endParaRPr lang="en-GB" sz="1400" dirty="0"/>
          </a:p>
        </p:txBody>
      </p:sp>
      <p:sp>
        <p:nvSpPr>
          <p:cNvPr id="6" name="Rectangle 5"/>
          <p:cNvSpPr/>
          <p:nvPr/>
        </p:nvSpPr>
        <p:spPr>
          <a:xfrm>
            <a:off x="683568" y="2924945"/>
            <a:ext cx="7848872" cy="720079"/>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lang="en-GB" sz="1400" b="1" dirty="0" smtClean="0"/>
              <a:t>3. Methodology Amendment:  </a:t>
            </a:r>
            <a:r>
              <a:rPr lang="en-GB" sz="1400" dirty="0" smtClean="0"/>
              <a:t>NC required to follow formal CACM amendment process, including art 12 consultation – e.g., where change impacts key principles established in the methodologies or is expected to be a very contentious change</a:t>
            </a:r>
            <a:endParaRPr lang="en-GB" sz="1400" dirty="0"/>
          </a:p>
        </p:txBody>
      </p:sp>
      <p:sp>
        <p:nvSpPr>
          <p:cNvPr id="7" name="Rectangle 6"/>
          <p:cNvSpPr/>
          <p:nvPr/>
        </p:nvSpPr>
        <p:spPr>
          <a:xfrm>
            <a:off x="683568" y="3789040"/>
            <a:ext cx="7848872" cy="262829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265113" indent="-265113">
              <a:spcBef>
                <a:spcPts val="600"/>
              </a:spcBef>
              <a:buFont typeface="Arial" panose="020B0604020202020204" pitchFamily="34" charset="0"/>
              <a:buChar char="•"/>
            </a:pPr>
            <a:r>
              <a:rPr lang="en-GB" sz="1600" dirty="0" smtClean="0">
                <a:solidFill>
                  <a:schemeClr val="tx1"/>
                </a:solidFill>
              </a:rPr>
              <a:t>NC proposes on a case-by-case basis which approach to follow.</a:t>
            </a:r>
          </a:p>
          <a:p>
            <a:pPr marL="265113" indent="-265113">
              <a:spcBef>
                <a:spcPts val="600"/>
              </a:spcBef>
              <a:buFont typeface="Arial" panose="020B0604020202020204" pitchFamily="34" charset="0"/>
              <a:buChar char="•"/>
            </a:pPr>
            <a:r>
              <a:rPr lang="en-GB" sz="1600" dirty="0" smtClean="0">
                <a:solidFill>
                  <a:schemeClr val="tx1"/>
                </a:solidFill>
              </a:rPr>
              <a:t>Minutes of NC and/or Change Register (showing process/status of all change requests) should be published within 2 weeks of meeting.  If a necessary quorum (to be defined) of stakeholders disagree with the proposed approach, they can request the change approach to be discussed at a special Stakeholder meeting</a:t>
            </a:r>
          </a:p>
          <a:p>
            <a:pPr marL="265113" indent="-265113">
              <a:spcBef>
                <a:spcPts val="600"/>
              </a:spcBef>
              <a:buFont typeface="Arial" panose="020B0604020202020204" pitchFamily="34" charset="0"/>
              <a:buChar char="•"/>
            </a:pPr>
            <a:r>
              <a:rPr lang="en-GB" sz="1600" dirty="0" smtClean="0">
                <a:solidFill>
                  <a:schemeClr val="tx1"/>
                </a:solidFill>
              </a:rPr>
              <a:t>NC is then required to call a Stakeholder meeting, which may request further consultation and give guidance on the form that consultation should take</a:t>
            </a:r>
          </a:p>
          <a:p>
            <a:pPr marL="265113" indent="-265113">
              <a:spcBef>
                <a:spcPts val="600"/>
              </a:spcBef>
              <a:buFont typeface="Arial" panose="020B0604020202020204" pitchFamily="34" charset="0"/>
              <a:buChar char="•"/>
            </a:pPr>
            <a:r>
              <a:rPr lang="en-GB" sz="1600" dirty="0" smtClean="0">
                <a:solidFill>
                  <a:schemeClr val="tx1"/>
                </a:solidFill>
              </a:rPr>
              <a:t>On request of ACER, following advice of the MESC, NC may be required to address any change as a formal methodology amendment (including full art 12 consultation)</a:t>
            </a:r>
          </a:p>
        </p:txBody>
      </p:sp>
      <p:sp>
        <p:nvSpPr>
          <p:cNvPr id="3" name="TextBox 2"/>
          <p:cNvSpPr txBox="1"/>
          <p:nvPr/>
        </p:nvSpPr>
        <p:spPr>
          <a:xfrm>
            <a:off x="683568" y="1124744"/>
            <a:ext cx="1390573" cy="307777"/>
          </a:xfrm>
          <a:prstGeom prst="rect">
            <a:avLst/>
          </a:prstGeom>
          <a:noFill/>
        </p:spPr>
        <p:txBody>
          <a:bodyPr wrap="none" rtlCol="0">
            <a:spAutoFit/>
          </a:bodyPr>
          <a:lstStyle/>
          <a:p>
            <a:r>
              <a:rPr lang="en-GB" sz="1400" b="1" dirty="0" smtClean="0">
                <a:solidFill>
                  <a:prstClr val="black"/>
                </a:solidFill>
              </a:rPr>
              <a:t>Types of </a:t>
            </a:r>
            <a:r>
              <a:rPr lang="en-GB" sz="1400" b="1" dirty="0">
                <a:solidFill>
                  <a:prstClr val="black"/>
                </a:solidFill>
              </a:rPr>
              <a:t>Change</a:t>
            </a:r>
            <a:endParaRPr lang="en-GB" dirty="0"/>
          </a:p>
        </p:txBody>
      </p:sp>
      <p:sp>
        <p:nvSpPr>
          <p:cNvPr id="11" name="TextBox 10"/>
          <p:cNvSpPr txBox="1"/>
          <p:nvPr/>
        </p:nvSpPr>
        <p:spPr>
          <a:xfrm>
            <a:off x="2843808" y="251356"/>
            <a:ext cx="3384376" cy="369332"/>
          </a:xfrm>
          <a:prstGeom prst="rect">
            <a:avLst/>
          </a:prstGeom>
          <a:noFill/>
        </p:spPr>
        <p:txBody>
          <a:bodyPr wrap="square" rtlCol="0">
            <a:spAutoFit/>
          </a:bodyPr>
          <a:lstStyle/>
          <a:p>
            <a:pPr algn="ctr"/>
            <a:r>
              <a:rPr lang="en-GB" b="1" dirty="0" smtClean="0">
                <a:solidFill>
                  <a:srgbClr val="FF0000"/>
                </a:solidFill>
              </a:rPr>
              <a:t>PRELIMINARY</a:t>
            </a:r>
            <a:endParaRPr lang="en-GB" b="1" dirty="0">
              <a:solidFill>
                <a:srgbClr val="FF0000"/>
              </a:solidFill>
            </a:endParaRPr>
          </a:p>
        </p:txBody>
      </p:sp>
    </p:spTree>
    <p:extLst>
      <p:ext uri="{BB962C8B-B14F-4D97-AF65-F5344CB8AC3E}">
        <p14:creationId xmlns:p14="http://schemas.microsoft.com/office/powerpoint/2010/main" val="184509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Algorithm Methodology </a:t>
            </a:r>
            <a:br>
              <a:rPr lang="en-GB" dirty="0" smtClean="0"/>
            </a:br>
            <a:r>
              <a:rPr lang="en-GB" dirty="0" smtClean="0"/>
              <a:t>CACM Requirements</a:t>
            </a:r>
            <a:endParaRPr lang="en-US" dirty="0"/>
          </a:p>
        </p:txBody>
      </p:sp>
      <p:sp>
        <p:nvSpPr>
          <p:cNvPr id="3" name="Content Placeholder 2"/>
          <p:cNvSpPr>
            <a:spLocks noGrp="1"/>
          </p:cNvSpPr>
          <p:nvPr>
            <p:ph idx="1"/>
          </p:nvPr>
        </p:nvSpPr>
        <p:spPr/>
        <p:txBody>
          <a:bodyPr>
            <a:normAutofit fontScale="70000" lnSpcReduction="20000"/>
          </a:bodyPr>
          <a:lstStyle/>
          <a:p>
            <a:r>
              <a:rPr lang="en-GB" dirty="0"/>
              <a:t>Chapter 4 “</a:t>
            </a:r>
            <a:r>
              <a:rPr lang="en-GB" b="1" i="1" dirty="0"/>
              <a:t>algorithm development</a:t>
            </a:r>
            <a:r>
              <a:rPr lang="en-GB" dirty="0"/>
              <a:t>” Article 36 “</a:t>
            </a:r>
            <a:r>
              <a:rPr lang="en-GB" b="1" i="1" dirty="0"/>
              <a:t>general </a:t>
            </a:r>
            <a:r>
              <a:rPr lang="en-GB" b="1" i="1" dirty="0" smtClean="0"/>
              <a:t>provisions</a:t>
            </a:r>
            <a:r>
              <a:rPr lang="en-GB" dirty="0" smtClean="0"/>
              <a:t>” (1) NEMOs shall develop, maintain and operate (</a:t>
            </a:r>
            <a:r>
              <a:rPr lang="en-GB" dirty="0" err="1" smtClean="0"/>
              <a:t>i</a:t>
            </a:r>
            <a:r>
              <a:rPr lang="en-GB" dirty="0" smtClean="0"/>
              <a:t>) a price coupling algorithm (ii) a continuous trading matching algorithm</a:t>
            </a:r>
          </a:p>
          <a:p>
            <a:r>
              <a:rPr lang="en-GB" dirty="0" smtClean="0"/>
              <a:t>NEMOs shall ensure that the algorithms meet the requirements in Article 39 and 52 respectively</a:t>
            </a:r>
          </a:p>
          <a:p>
            <a:r>
              <a:rPr lang="en-GB" dirty="0" smtClean="0"/>
              <a:t>Article 37 “</a:t>
            </a:r>
            <a:r>
              <a:rPr lang="en-GB" b="1" i="1" dirty="0" smtClean="0"/>
              <a:t>algorithm development</a:t>
            </a:r>
            <a:r>
              <a:rPr lang="en-GB" dirty="0" smtClean="0"/>
              <a:t>” (2) no later that three months after submission of NEMO and TSO requirements (14 April); all NEMOs shall develop a common proposal for an algorithm in accordance with these requirements. This proposal shall indicate the time limit for submission of received orders by NEMOs required to perform the MCO functions.</a:t>
            </a:r>
          </a:p>
          <a:p>
            <a:r>
              <a:rPr lang="en-GB" dirty="0" smtClean="0"/>
              <a:t>(6) Two years after the proposal all NEMOs shall review the operation of the price coupling algorithm and continuous trading algorithm  </a:t>
            </a:r>
            <a:endParaRPr lang="en-US" dirty="0"/>
          </a:p>
        </p:txBody>
      </p:sp>
      <p:sp>
        <p:nvSpPr>
          <p:cNvPr id="4" name="Rounded Rectangle 3"/>
          <p:cNvSpPr/>
          <p:nvPr/>
        </p:nvSpPr>
        <p:spPr>
          <a:xfrm>
            <a:off x="467544" y="5805264"/>
            <a:ext cx="8208912"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Article 9(9) the proposed methodology shall include:</a:t>
            </a:r>
          </a:p>
          <a:p>
            <a:r>
              <a:rPr lang="en-GB" sz="1400" dirty="0" smtClean="0">
                <a:solidFill>
                  <a:schemeClr val="tx1"/>
                </a:solidFill>
              </a:rPr>
              <a:t> 	(</a:t>
            </a:r>
            <a:r>
              <a:rPr lang="en-GB" sz="1400" dirty="0" err="1" smtClean="0">
                <a:solidFill>
                  <a:schemeClr val="tx1"/>
                </a:solidFill>
              </a:rPr>
              <a:t>i</a:t>
            </a:r>
            <a:r>
              <a:rPr lang="en-GB" sz="1400" dirty="0" smtClean="0">
                <a:solidFill>
                  <a:schemeClr val="tx1"/>
                </a:solidFill>
              </a:rPr>
              <a:t>) proposed timeline for implementation </a:t>
            </a:r>
          </a:p>
          <a:p>
            <a:r>
              <a:rPr lang="en-GB" sz="1400" dirty="0" smtClean="0">
                <a:solidFill>
                  <a:schemeClr val="tx1"/>
                </a:solidFill>
              </a:rPr>
              <a:t>	(ii)description of the expected impact on the objectives (article 3) of CACM </a:t>
            </a:r>
            <a:endParaRPr lang="en-US" sz="1400" dirty="0">
              <a:solidFill>
                <a:schemeClr val="tx1"/>
              </a:solidFill>
            </a:endParaRPr>
          </a:p>
        </p:txBody>
      </p:sp>
    </p:spTree>
    <p:extLst>
      <p:ext uri="{BB962C8B-B14F-4D97-AF65-F5344CB8AC3E}">
        <p14:creationId xmlns:p14="http://schemas.microsoft.com/office/powerpoint/2010/main" val="235018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Algorithm Methodology</a:t>
            </a:r>
            <a:br>
              <a:rPr lang="en-GB" dirty="0" smtClean="0"/>
            </a:br>
            <a:r>
              <a:rPr lang="en-GB" dirty="0" smtClean="0"/>
              <a:t>CACM Requirements</a:t>
            </a:r>
            <a:endParaRPr lang="en-US" dirty="0"/>
          </a:p>
        </p:txBody>
      </p:sp>
      <p:sp>
        <p:nvSpPr>
          <p:cNvPr id="3" name="Content Placeholder 2"/>
          <p:cNvSpPr>
            <a:spLocks noGrp="1"/>
          </p:cNvSpPr>
          <p:nvPr>
            <p:ph idx="1"/>
          </p:nvPr>
        </p:nvSpPr>
        <p:spPr/>
        <p:txBody>
          <a:bodyPr>
            <a:normAutofit fontScale="62500" lnSpcReduction="20000"/>
          </a:bodyPr>
          <a:lstStyle/>
          <a:p>
            <a:r>
              <a:rPr lang="en-GB" dirty="0" smtClean="0"/>
              <a:t>Chapter 5 “</a:t>
            </a:r>
            <a:r>
              <a:rPr lang="en-GB" b="1" i="1" dirty="0" smtClean="0"/>
              <a:t>SDAC</a:t>
            </a:r>
            <a:r>
              <a:rPr lang="en-GB" dirty="0" smtClean="0"/>
              <a:t>” Article 38 “</a:t>
            </a:r>
            <a:r>
              <a:rPr lang="en-GB" b="1" i="1" dirty="0" smtClean="0"/>
              <a:t>Objectives of the price coupling algorithm</a:t>
            </a:r>
            <a:r>
              <a:rPr lang="en-GB" dirty="0" smtClean="0"/>
              <a:t>” </a:t>
            </a:r>
            <a:r>
              <a:rPr lang="en-US" dirty="0" smtClean="0"/>
              <a:t>(1) the algorithm shall produce results in a manner which: </a:t>
            </a:r>
          </a:p>
          <a:p>
            <a:pPr lvl="1"/>
            <a:r>
              <a:rPr lang="en-GB" dirty="0" smtClean="0"/>
              <a:t>(a) aims to maximise economic surplus for the price-coupled region (b) uses marginal pricing principle, all accepted bids will have the same price per bidding zone (c) facilitates efficient price formation (d) respects cross-zonal capacity and allocation constraints (e) is repeatable and scalable</a:t>
            </a:r>
          </a:p>
          <a:p>
            <a:pPr lvl="1"/>
            <a:r>
              <a:rPr lang="en-GB" dirty="0" smtClean="0"/>
              <a:t>Developed in such a way that it would be possible to apply it to a larger or smaller number of bidding zones</a:t>
            </a:r>
          </a:p>
          <a:p>
            <a:r>
              <a:rPr lang="en-GB" dirty="0" smtClean="0"/>
              <a:t>Chapter 6 “</a:t>
            </a:r>
            <a:r>
              <a:rPr lang="en-GB" b="1" i="1" dirty="0" smtClean="0"/>
              <a:t>SIDC</a:t>
            </a:r>
            <a:r>
              <a:rPr lang="en-GB" dirty="0" smtClean="0"/>
              <a:t>” Article 52 “</a:t>
            </a:r>
            <a:r>
              <a:rPr lang="en-GB" b="1" dirty="0" smtClean="0"/>
              <a:t>Objectives of the continuous trading matching algorithm</a:t>
            </a:r>
            <a:r>
              <a:rPr lang="en-GB" dirty="0" smtClean="0"/>
              <a:t>” the algorithm shall determine which orders to select for matching such that matching: </a:t>
            </a:r>
          </a:p>
          <a:p>
            <a:pPr lvl="1"/>
            <a:r>
              <a:rPr lang="en-GB" dirty="0" smtClean="0"/>
              <a:t>(a) aims at maximising economic surplus per trade by allocating capacity to orders in accordance with price and time of submission (b) respects allocation constraints provided by TSOs (c) respects cross-zonal capacity provided by TSOs (d) respects requirements for the delivery of result (e) is repeatable and scalable</a:t>
            </a:r>
            <a:endParaRPr lang="en-GB" dirty="0"/>
          </a:p>
          <a:p>
            <a:pPr lvl="1"/>
            <a:r>
              <a:rPr lang="en-GB" dirty="0" smtClean="0"/>
              <a:t>Produce results and correspond to product capabilities and functionalities</a:t>
            </a:r>
          </a:p>
        </p:txBody>
      </p:sp>
    </p:spTree>
    <p:extLst>
      <p:ext uri="{BB962C8B-B14F-4D97-AF65-F5344CB8AC3E}">
        <p14:creationId xmlns:p14="http://schemas.microsoft.com/office/powerpoint/2010/main" val="3409231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DDFD41AEF010449D0D055600B60DC5" ma:contentTypeVersion="1" ma:contentTypeDescription="Create a new document." ma:contentTypeScope="" ma:versionID="ab17d639920f984dd42d7e31c47c4d99">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87BC2C-16A9-459F-8AA8-5A80E0008498}"/>
</file>

<file path=customXml/itemProps2.xml><?xml version="1.0" encoding="utf-8"?>
<ds:datastoreItem xmlns:ds="http://schemas.openxmlformats.org/officeDocument/2006/customXml" ds:itemID="{9765BC6D-E38D-484A-A829-3F85059DF74E}"/>
</file>

<file path=customXml/itemProps3.xml><?xml version="1.0" encoding="utf-8"?>
<ds:datastoreItem xmlns:ds="http://schemas.openxmlformats.org/officeDocument/2006/customXml" ds:itemID="{B3EC1C2C-1A5E-4C1E-BEB7-9807BC8DE9FB}"/>
</file>

<file path=docProps/app.xml><?xml version="1.0" encoding="utf-8"?>
<Properties xmlns="http://schemas.openxmlformats.org/officeDocument/2006/extended-properties" xmlns:vt="http://schemas.openxmlformats.org/officeDocument/2006/docPropsVTypes">
  <TotalTime>582</TotalTime>
  <Words>1232</Words>
  <Application>Microsoft Office PowerPoint</Application>
  <PresentationFormat>On-screen Show (4:3)</PresentationFormat>
  <Paragraphs>87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NEMO Committee: Developing the Algorithm Methodology</vt:lpstr>
      <vt:lpstr>Background</vt:lpstr>
      <vt:lpstr>Key challenge is governance</vt:lpstr>
      <vt:lpstr>Governance objectives</vt:lpstr>
      <vt:lpstr>Potential elements of Algorithm Methodology (1)</vt:lpstr>
      <vt:lpstr>Potential elements of Algorithm Methodology (2)</vt:lpstr>
      <vt:lpstr>Managing Changes</vt:lpstr>
      <vt:lpstr>Algorithm Methodology  CACM Requirements</vt:lpstr>
      <vt:lpstr>Algorithm Methodology CACM Requirements</vt:lpstr>
    </vt:vector>
  </TitlesOfParts>
  <Company>APX-ENDEX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 Algorithm Methodology</dc:title>
  <dc:creator>Claxton</dc:creator>
  <cp:lastModifiedBy>Andrew Claxton</cp:lastModifiedBy>
  <cp:revision>29</cp:revision>
  <dcterms:created xsi:type="dcterms:W3CDTF">2016-04-28T10:25:45Z</dcterms:created>
  <dcterms:modified xsi:type="dcterms:W3CDTF">2016-05-11T09:56:10Z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0x01010059DDFD41AEF010449D0D055600B60DC5</vt:lpwstr>
  </property>
</Properties>
</file>